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3" r:id="rId2"/>
    <p:sldId id="258" r:id="rId3"/>
    <p:sldId id="259" r:id="rId4"/>
    <p:sldId id="321" r:id="rId5"/>
    <p:sldId id="324" r:id="rId6"/>
    <p:sldId id="325" r:id="rId7"/>
    <p:sldId id="322" r:id="rId8"/>
    <p:sldId id="326" r:id="rId9"/>
    <p:sldId id="330" r:id="rId10"/>
    <p:sldId id="328" r:id="rId11"/>
    <p:sldId id="327" r:id="rId12"/>
    <p:sldId id="316" r:id="rId13"/>
  </p:sldIdLst>
  <p:sldSz cx="9144000" cy="6858000" type="screen4x3"/>
  <p:notesSz cx="6858000" cy="9144000"/>
  <p:embeddedFontLst>
    <p:embeddedFont>
      <p:font typeface="Baskerville Old Face" panose="02020602080505020303" pitchFamily="18" charset="77"/>
      <p:regular r:id="rId16"/>
    </p:embeddedFont>
    <p:embeddedFont>
      <p:font typeface="Meta OT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äsentation" id="{D4FCB3B3-2F76-4BB5-8E9E-FB1C246458FA}">
          <p14:sldIdLst>
            <p14:sldId id="263"/>
            <p14:sldId id="258"/>
            <p14:sldId id="259"/>
            <p14:sldId id="321"/>
            <p14:sldId id="324"/>
            <p14:sldId id="325"/>
            <p14:sldId id="322"/>
            <p14:sldId id="326"/>
            <p14:sldId id="330"/>
            <p14:sldId id="328"/>
            <p14:sldId id="327"/>
            <p14:sldId id="316"/>
          </p14:sldIdLst>
        </p14:section>
        <p14:section name="Anhang" id="{4EDE7FD7-A736-42AD-9FCA-E9C2F811943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400"/>
    <a:srgbClr val="E0E1AD"/>
    <a:srgbClr val="1F1F1F"/>
    <a:srgbClr val="144D73"/>
    <a:srgbClr val="262626"/>
    <a:srgbClr val="FAFAFA"/>
    <a:srgbClr val="F3F1EF"/>
    <a:srgbClr val="45B1CB"/>
    <a:srgbClr val="2D899F"/>
    <a:srgbClr val="1F7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6054" autoAdjust="0"/>
  </p:normalViewPr>
  <p:slideViewPr>
    <p:cSldViewPr snapToGrid="0" snapToObjects="1" showGuides="1">
      <p:cViewPr varScale="1">
        <p:scale>
          <a:sx n="123" d="100"/>
          <a:sy n="123" d="100"/>
        </p:scale>
        <p:origin x="2520" y="184"/>
      </p:cViewPr>
      <p:guideLst/>
    </p:cSldViewPr>
  </p:slideViewPr>
  <p:outlineViewPr>
    <p:cViewPr>
      <p:scale>
        <a:sx n="33" d="100"/>
        <a:sy n="33" d="100"/>
      </p:scale>
      <p:origin x="0" y="-105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3108" y="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"/>
          <p:cNvSpPr>
            <a:spLocks noGrp="1"/>
          </p:cNvSpPr>
          <p:nvPr>
            <p:ph type="ftr" sz="quarter" idx="2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3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CD9C266D-9BF6-45DD-93F4-23D3D4380AF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9399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8T19:39:39.299"/>
    </inkml:context>
    <inkml:brush xml:id="br0">
      <inkml:brushProperty name="width" value="0.1" units="cm"/>
      <inkml:brushProperty name="height" value="0.1" units="cm"/>
      <inkml:brushProperty name="color" value="#F29400"/>
    </inkml:brush>
  </inkml:definitions>
  <inkml:trace contextRef="#ctx0" brushRef="#br0">2400 91 24575,'-9'-9'0,"-1"1"0,4 5 0,-1 0 0,1 0 0,-3 1 0,-1-1 0,-4-2 0,1 1 0,-6-1 0,2 1 0,-2 1 0,5 1 0,-2-1 0,3 1 0,-3-2 0,2 2 0,2-1 0,-1 1 0,1 0 0,-3-1 0,0 1 0,1 0 0,0 0 0,0 1 0,-2-1 0,0 1 0,-3 0 0,1 0 0,-2 0 0,3 0 0,-2 1 0,-2 0 0,-1-1 0,0 1 0,5 0 0,2 0 0,3 0 0,-3 2 0,3-1 0,-4 2 0,-1-2 0,-4 2 0,-2-1 0,2 1 0,-3 2 0,4-1 0,-4 2 0,0-1 0,-3 1 0,-3 1 0,-2 2 0,-1 2 0,4 1 0,1-1 0,1 2 0,-2 1 0,3-1 0,-3 3 0,1 2 0,-3 3 0,-2 3 0,4-4 0,-2 3 0,1-3 0,1 2 0,-1 1 0,5-1 0,-2 3 0,0 0 0,-3 3 0,1-3 0,0 1 0,6-5 0,-1 2 0,3 1 0,2-3 0,-3 3 0,2-2 0,-2 1 0,2-1 0,1 1 0,-1-2 0,1 1 0,0 2 0,2-5 0,0 5 0,1-3 0,-4 6 0,2-5 0,-3 6 0,0-6 0,-1 2 0,2-2 0,3-4 0,4 0 0,-3 2 0,-3 6 0,0-1 0,-5 8 0,4-6 0,-2 4 0,4-6 0,3-4 0,3-5 0,1 0 0,-1 1 0,2 0 0,-2 3 0,3 0 0,-3 4 0,0 0 0,2-3 0,-2-1 0,2-3 0,0 1 0,0 0 0,1 4 0,0 0 0,-1 6 0,-3 1 0,1-2 0,-3 0 0,2-3 0,-2 3 0,3 0 0,0 6 0,1 4 0,2 9 0,-2 2 0,4-7 0,-1-4 0,4-10 0,-1-1 0,2-6 0,0 2 0,1-1 0,1 0 0,0 2 0,1-4 0,0 3 0,0 0 0,0 3 0,1-3 0,-1-4 0,2-3 0,-1-2 0,1 0 0,1-2 0,1 3 0,1 0 0,4 6 0,2 2 0,1-1 0,0-2 0,-4-6 0,-2-3 0,-3-1 0,1 0 0,0 2 0,1 0 0,3 0 0,-1 1 0,9 1 0,-1 0 0,3-1 0,-5-2 0,0-2 0,-5-2 0,4 1 0,-1-1 0,3 1 0,2 0 0,3-1 0,2 0 0,-2-1 0,0 1 0,-3-3 0,1 1 0,-1-1 0,1 0 0,7 1 0,3-1 0,7 2 0,-7-3 0,-4-1 0,-11 1 0,-4-2 0,-1 0 0,-1 0 0,5-2 0,1 2 0,8-1 0,-1 0 0,7-2 0,-3 1 0,0 0 0,-4 0 0,2-1 0,3-1 0,4-1 0,3-2 0,-4 0 0,4-2 0,-7 1 0,1 0 0,-5-3 0,0 0 0,10-9 0,11-4 0,10-10 0,-2 5 0,4-3 0,-17 11 0,1-1 0,-12 6 0,-6 2 0,-3 2 0,0-2 0,4-3 0,5-4 0,1 1 0,5-4 0,-2 2 0,4-2 0,-5 2 0,6-2 0,2 1 0,6-2 0,6-2 0,-5 0 0,2-5 0,-10 2 0,0-3 0,-10 5 0,0-4 0,-3 5 0,3-3 0,0 1 0,-1 5 0,2-2 0,-2 3 0,0 0 0,-3 3 0,-3 1 0,-2 0 0,3-3 0,0 2 0,-2 1 0,-1 1 0,-2 2 0,-1-3 0,-1 1 0,-1 0 0,3 1 0,3-1 0,2-1 0,-2 2 0,1-2 0,-6 4 0,1-3 0,-3 3 0,2-1 0,2-2 0,3 1 0,-1-2 0,-4 5 0,-2 0 0,-3 0 0,2 0 0,0-1 0,2-1 0,3-3 0,3-5 0,1-3 0,0 1 0,-2 0 0,-3 6 0,-1 0 0,-4 6 0,-1 2 0,-3 4 0,1 3 0,-2-1 0,0 1 0,2-4 0,2-4 0,0-1 0,0 0 0,0 0 0,-3 1 0,1 0 0,-2-1 0,0 1 0,1-5 0,0-1 0,-1-5 0,1-3 0,-3 1 0,0-2 0,0 1 0,0 0 0,1 2 0,-1 2 0,-1 4 0,0-3 0,0 3 0,1 3 0,-1-1 0,1 2 0,0 0 0,-1 1 0,0 1 0,0 1 0,-1 3 0,0-2 0,-1 4 0,1-1 0,0 1 0,0 0 0,0 2 0,0-1 0,-1 1 0,1 0 0,-1-1 0,1 1 0,-2-2 0,0-1 0,-1-2 0,-1 2 0,-1-4 0,0 2 0,-3-3 0,0 3 0,1 2 0,2 1 0,1 2 0,0 0 0,0-1 0,-2 1 0,1 0 0,-1 0 0,0 0 0,1 2 0,0-2 0,1 3 0,-1-4 0,0 2 0,-2-2 0,2 2 0,-1-1 0,3 2 0,2 2 0,-1-2 0,1 1 0,-2-2 0,0 2 0,1-2 0,0 3 0,1-2 0,0 2 0,-3-3 0,-1-1 0,0 0 0,2 1 0,-1 1 0,3 0 0,-1 1 0,0-1 0,1 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8T19:39:49.783"/>
    </inkml:context>
    <inkml:brush xml:id="br0">
      <inkml:brushProperty name="width" value="0.1" units="cm"/>
      <inkml:brushProperty name="height" value="0.1" units="cm"/>
      <inkml:brushProperty name="color" value="#F29400"/>
    </inkml:brush>
  </inkml:definitions>
  <inkml:trace contextRef="#ctx0" brushRef="#br0">1 1 24575,'22'28'0,"19"30"0,-12-13 0,0 8 0,12 27 0,0 8-1247,-14-27 1,-1 2 0,-1 3 1246,2 14 0,-2 4 0,-3-2 0,-4-9 0,-3-2 0,-2 0 156,-1-3 0,-2-1 0,-1-3-156,-2 11 0,-2-7 765,-2 15-765,-4-36 0,-1-23 0,-1-11 1906,1-4-1906,0-3 600,1 0-600,0 1 0,0 0 0,1-2 0,0-2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8T19:39:51.078"/>
    </inkml:context>
    <inkml:brush xml:id="br0">
      <inkml:brushProperty name="width" value="0.1" units="cm"/>
      <inkml:brushProperty name="height" value="0.1" units="cm"/>
      <inkml:brushProperty name="color" value="#F29400"/>
    </inkml:brush>
  </inkml:definitions>
  <inkml:trace contextRef="#ctx0" brushRef="#br0">116 0 24575,'-1'39'0,"-2"25"0,0 18 0,0-22 0,-1 2 0,-1-3 0,-1 0 0,-2 4 0,0-4 0,-8 30 0,-1-18 0,6-29 0,4-18 0,4-15 0,0-4 0,-1-1 0,-2 4 0,2-3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8T19:40:08.514"/>
    </inkml:context>
    <inkml:brush xml:id="br0">
      <inkml:brushProperty name="width" value="0.1" units="cm"/>
      <inkml:brushProperty name="height" value="0.1" units="cm"/>
      <inkml:brushProperty name="color" value="#F29400"/>
    </inkml:brush>
  </inkml:definitions>
  <inkml:trace contextRef="#ctx0" brushRef="#br0">0 1 24575,'44'2'0,"10"5"0,13-1 0,22 9 0,-4-2 0,-14-1 0,-26-3 0,-30-7 0,-13-1 0,-1-1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8T21:17:47.592"/>
    </inkml:context>
    <inkml:brush xml:id="br0">
      <inkml:brushProperty name="width" value="0.1" units="cm"/>
      <inkml:brushProperty name="height" value="0.1" units="cm"/>
      <inkml:brushProperty name="color" value="#F29400"/>
    </inkml:brush>
  </inkml:definitions>
  <inkml:trace contextRef="#ctx0" brushRef="#br0">2154 19 24575,'-24'-3'0,"-8"1"0,-13-4 0,-25 3 0,-12 0 0,30 2 0,-1 0 0,0 1 0,-1 0 0,-7 2 0,-1 1 0,7-1 0,0 2 0,-5 2 0,1 0 0,-35 5 0,-1 4 0,11-1 0,-5 3 0,13-2 0,-3 3 0,15-2 0,-2 0 0,17-1 0,8-2 0,10-2 0,3 1 0,1 0 0,-2 4 0,-4 4 0,-5 5 0,0 2 0,1 1 0,3 2 0,2 5 0,1 1 0,0 9 0,2 1 0,-3 6 0,4-6 0,0 3 0,5-3 0,1 6 0,5-3 0,3 5 0,6 0 0,2 9 0,4-4 0,1 8 0,1-9 0,0-1 0,1-8 0,2-4 0,0-8 0,1 4 0,1-8 0,4 6 0,2 0 0,5 8 0,-1-2 0,5 10 0,2 0 0,3 4 0,-1-6 0,1-2 0,-2-6 0,0-2 0,4 1 0,-4-9 0,2 2 0,-1-2 0,-2-3 0,5 2 0,-5-4 0,2 0 0,3 1 0,2 2 0,11 6 0,-3-2 0,5 1 0,-7-9 0,1 2 0,-6-7 0,-2-4 0,-4-4 0,1-3 0,3 1 0,8 3 0,6 5 0,5 1 0,-5-1 0,4 3 0,0-1 0,5 2 0,-3-2 0,5-1 0,-8-2 0,5-1 0,-8-2 0,4-3 0,-3-4 0,8 0 0,-6-4 0,7 1 0,-3-2 0,5 0 0,1 0 0,6-3 0,-2 1 0,11-2 0,-9-1 0,7 0 0,-9-1 0,4 0 0,-10 0 0,-1 0 0,-7 1 0,10 0 0,0-1 0,18-1 0,1-1 0,10-3 0,-13 0 0,-2-5 0,-17 4 0,-1-4 0,-15 2 0,1-3 0,-2-3 0,7-4 0,1-2 0,7-5 0,-9 3 0,-1 0 0,-8 2 0,-4 3 0,-4 0 0,-1 2 0,-3 1 0,1-4 0,2-3 0,10-9 0,-1 1 0,3-5 0,-4 4 0,-7-1 0,-1-5 0,-6-3 0,2-7 0,-1-2 0,1-9 0,0 0 0,-1-5 0,-5 8 0,-5 3 0,-6 5 0,-1-2 0,-1 2 0,0-2 0,0 4 0,0-5 0,0 6 0,-2-4 0,-1 5 0,-3-4 0,-1 2 0,-7-9 0,-3-1 0,-3-9 0,0 7 0,-1-6 0,0 9 0,-6-12 0,-1 12 0,-10-13 0,-1 5 0,-5-4 0,9 7 0,3 4 0,6 6 0,-5-4 0,4 5 0,-2 5 0,5 6 0,2 4 0,2 7 0,1 2 0,3 8 0,0-1 0,0 2 0,-3-2 0,2 2 0,-1-2 0,3 4 0,-2-2 0,1 3 0,-3-2 0,1 1 0,-1 0 0,2 2 0,-1-1 0,4 3 0,-1-2 0,1 2 0,-1-1 0,0 2 0,-1-1 0,0 2 0,-4-1 0,4 0 0,-1-1 0,2 0 0,2 2 0,2 1 0,1 2 0,0-1 0,-1-1 0,1 0 0,-1 0 0,3 2 0,-1-1 0,-2-1 0,0 0 0,-3-1 0,4 2 0,-2-1 0,1 1 0,0 1 0,-1-1 0,0 1 0,2 0 0,-3-1 0,0 0 0,-1 0 0,0 0 0,0 1 0,1 0 0,2 0 0,-1 1 0,-1-1 0,0 2 0,-1-2 0,2 1 0,-3-1 0,2 1 0,-1 1 0,1-1 0,-1 0 0,3 1 0,-1-2 0,1 0 0,0 1 0,0-1 0,3 2 0,-1 0 0,1 0 0,1-1 0,-3 0 0,3 1 0,1 0 0,2 1 0,3 0 0,-2 0 0,0 0 0,-2 0 0,0 0 0,1 0 0,1 0 0,1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8T21:17:50.845"/>
    </inkml:context>
    <inkml:brush xml:id="br0">
      <inkml:brushProperty name="width" value="0.1" units="cm"/>
      <inkml:brushProperty name="height" value="0.1" units="cm"/>
      <inkml:brushProperty name="color" value="#F29400"/>
    </inkml:brush>
  </inkml:definitions>
  <inkml:trace contextRef="#ctx0" brushRef="#br0">3245 158 24575,'-17'-8'0,"-8"-4"0,-13-1 0,-19-4 0,-10-1 0,-26-1 0,-2 6 0,37 6 0,-1 1 0,5 3 0,-1-1 0,-15 1 0,-2 0-270,5-2 0,-2 0 270,-7 0 0,1 0 0,15 2 0,1 1 0,1-2 0,1 2 0,-31 3 0,-6 3 0,22 0 0,1 6 0,13-1 540,-8 6-540,7-2 0,0 4 0,6 1 0,-7 9 0,7-1 0,-12 7 0,12-4 0,-4 4 0,11-5 0,-5 6 0,5-2 0,-9 13 0,7-2 0,-7 15 0,2-3 0,-6 7 0,6-5 0,-2 5 0,8-9 0,-5 4 0,9-14 0,-2-1 0,13-9 0,-3 9 0,11-5 0,-5 11 0,5-4 0,0 2 0,-1 3 0,2-3 0,-1 5 0,4-5 0,0 5 0,5-2 0,0 13 0,3 2 0,2 21 0,3-6 0,2 8 0,2-18 0,2-5 0,1-11 0,1-1 0,0-8 0,4 6 0,2-1 0,4 6 0,0-7 0,2 2 0,2-6 0,1 3 0,-1-7 0,-1-3 0,0-6 0,2 3 0,1-1 0,3 4 0,5 4 0,2 2 0,4-3 0,7 3 0,5-5 0,14 6 0,5-2 0,16-2 0,2-3 0,14-6 0,-6-1 0,-38-17 0,-1-1 0,43 11 0,-2-2 0,-11-5 0,-4-4 0,-6-2 0,18-6 0,-7 1 0,-28-6 0,2 0 0,0 0 0,2-1-255,20 0 1,1 0 254,-9-1 0,1-1 0,10-2 0,0-1 0,-16 0 0,-2-3 0,6-3 0,0-1 0,-9 2 0,1-1 0,8-2 0,2-1 0,1 0 0,1 0 0,-1 0 0,-1-2 0,-5 1 0,-2 0 0,-5-1 0,-2-1 0,-8 0 0,0-2 0,2-3 0,-1-1 0,32-25 0,-6-8 0,-15 2 0,7-14 509,-12 7-509,4-8 0,-18 13 0,5-6 0,-16 11 0,-1-10 0,-9 8 0,-1-2 0,-2-3 0,-2 3 0,1-11 0,-6 10 0,-1 0 0,-5 9 0,-1 3 0,-1 2 0,2-1 0,-2 1 0,2-4 0,-2 2 0,-1-4 0,0 6 0,-1-5 0,0 6 0,0-2 0,-1 1 0,-1-2 0,0 3 0,-3-3 0,-2 6 0,-3-2 0,-1 9 0,-2-1 0,0 5 0,-3-8 0,0 3 0,-5-8 0,2 4 0,-5-7 0,4 7 0,-2-2 0,2 5 0,-3-3 0,1 5 0,-11-9 0,-3 1 0,-3-5 0,4 9 0,5 2 0,5 11 0,-4-4 0,0 3 0,-9-3 0,5 5 0,0-1 0,8 6 0,3 0 0,3 3 0,-1 0 0,3 3 0,5 4 0,3 4 0,4 1 0,2 1 0,-3 1 0,-1-2 0,0 1 0,1 1 0,2 0 0,4 1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8T21:17:53.477"/>
    </inkml:context>
    <inkml:brush xml:id="br0">
      <inkml:brushProperty name="width" value="0.1" units="cm"/>
      <inkml:brushProperty name="height" value="0.1" units="cm"/>
      <inkml:brushProperty name="color" value="#F29400"/>
    </inkml:brush>
  </inkml:definitions>
  <inkml:trace contextRef="#ctx0" brushRef="#br0">1734 89 24575,'-45'-12'0,"-14"-1"0,-7 3 0,-24-5 0,-1 4 0,38 4 0,-1 0 0,-44-1 0,43 5 0,0 1 0,-38 1 0,42 3 0,0 2 0,-36 5 0,3 5 0,18 4 0,9 5 0,11 2 0,-6 7 0,8-4 0,-4 3 0,11-6 0,1-1 0,12-3 0,1 3 0,3 2 0,-6 8 0,-1 0 0,-7 12 0,6 1 0,-4 10 0,11-6 0,-1 4 0,6-4 0,1 5 0,4-8 0,4 2 0,3-9 0,1 1 0,2-3 0,0 2 0,4 3 0,4 8 0,2-4 0,8 6 0,4-6 0,8 8 0,8-1 0,21 18 0,8-2 0,-26-29 0,2-2 0,26 24 0,4-6 0,-14-18 0,13 0 0,-10-10 0,17 1 0,4-4 0,2-3 0,-31-13 0,0-1 0,-3-3 0,0-2 0,8 0 0,1-2 0,-6-2 0,0-1 0,5 0 0,0-2 0,-8 1 0,0-2 0,7 1 0,-1-2 0,30-4 0,-3-7 0,-27-7 0,2-7 0,-12-1 0,7-9 0,-2-4 0,7-25 0,-6-3 0,-3-16 0,-15 7 0,-8-4 0,-13 5 0,-7-12 0,-9 11 0,0-5 0,-2 18 0,-2 0 0,-4 8 0,-7-11 0,-9 10 0,-18-19 0,16 37 0,-4 0 0,-4-4 0,-2 2 0,3 2 0,-1 2 0,-1 4 0,0 2 0,-21-16 0,-3-1 0,13 13 0,-10-2 0,6 11 0,-13 4 0,2 8 0,-19 11 0,-8 2 0,35 4 0,-1 1 0,3-1 0,-1 0 0,-18 2 0,5 1 0,2-1 0,-12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1125538" y="431800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  <a:miter lim="800000"/>
          </a:ln>
        </p:spPr>
        <p:txBody>
          <a:bodyPr vert="horz" lIns="0" tIns="0" rIns="0" bIns="0" rtlCol="0" anchor="ctr"/>
          <a:lstStyle/>
          <a:p>
            <a:endParaRPr lang="de-DE" noProof="0" dirty="0"/>
          </a:p>
        </p:txBody>
      </p:sp>
      <p:sp>
        <p:nvSpPr>
          <p:cNvPr id="5" name="Notizen"/>
          <p:cNvSpPr>
            <a:spLocks noGrp="1"/>
          </p:cNvSpPr>
          <p:nvPr>
            <p:ph type="body" sz="quarter" idx="3"/>
          </p:nvPr>
        </p:nvSpPr>
        <p:spPr bwMode="gray">
          <a:xfrm>
            <a:off x="359999" y="4248000"/>
            <a:ext cx="6138000" cy="4068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4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5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92DA5471-CC57-402A-9527-36A1D012F698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86535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52757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39696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1287553"/>
            <a:ext cx="8334000" cy="540000"/>
          </a:xfrm>
        </p:spPr>
        <p:txBody>
          <a:bodyPr/>
          <a:lstStyle>
            <a:lvl1pPr>
              <a:defRPr sz="3200" cap="all" spc="3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1"/>
            <a:ext cx="9144000" cy="106724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D53894C-B9EA-D4A9-E715-09AFE608F8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2410487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">
            <a:extLst>
              <a:ext uri="{FF2B5EF4-FFF2-40B4-BE49-F238E27FC236}">
                <a16:creationId xmlns:a16="http://schemas.microsoft.com/office/drawing/2014/main" id="{3ED46DDB-747F-6754-93A4-B23B4E642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1842110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46503FB-A4BF-4177-CEAC-CC638F1E0B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398" y="2634761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CF55D6DB-9E2D-68EE-92BB-2F8F475AF1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5398" y="2900799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115AC9-C40D-2138-691D-38A5F71D3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0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1EFC4A3-7BF0-4E93-A645-24685B17FB36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3249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09D5253A-D565-7F8D-FD2E-AC147E93B844}"/>
              </a:ext>
            </a:extLst>
          </p:cNvPr>
          <p:cNvSpPr>
            <a:spLocks noGrp="1"/>
          </p:cNvSpPr>
          <p:nvPr>
            <p:ph sz="quarter" idx="19"/>
          </p:nvPr>
        </p:nvSpPr>
        <p:spPr bwMode="gray">
          <a:xfrm>
            <a:off x="6093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F6704622-3633-DCEF-1AB8-368328F6FD3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775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 1/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0838696-0180-4445-B677-64860308D032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549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093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42605CE-49BE-8277-AA0F-5DDDB9E453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73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/2 Zeilen Inhalt 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3BBD197-B443-4094-947A-7E775B79C310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689000" y="1728000"/>
            <a:ext cx="405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1829BD12-AEEB-27EA-6591-86E13871D9B0}"/>
              </a:ext>
            </a:extLst>
          </p:cNvPr>
          <p:cNvSpPr>
            <a:spLocks noGrp="1"/>
          </p:cNvSpPr>
          <p:nvPr>
            <p:ph sz="quarter" idx="21"/>
          </p:nvPr>
        </p:nvSpPr>
        <p:spPr bwMode="gray">
          <a:xfrm>
            <a:off x="405000" y="4346076"/>
            <a:ext cx="405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5A407BCC-BE92-C697-C914-2586840781D0}"/>
              </a:ext>
            </a:extLst>
          </p:cNvPr>
          <p:cNvSpPr>
            <a:spLocks noGrp="1"/>
          </p:cNvSpPr>
          <p:nvPr>
            <p:ph sz="quarter" idx="22"/>
          </p:nvPr>
        </p:nvSpPr>
        <p:spPr bwMode="gray">
          <a:xfrm>
            <a:off x="4689000" y="4346076"/>
            <a:ext cx="405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DD5AA098-077A-FC1F-E4C1-4E1DDEA8F9C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4128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848F595-3A53-4465-A9D4-7161448B6804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4999" y="6020548"/>
            <a:ext cx="8334001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4999" y="1728000"/>
            <a:ext cx="549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093000" y="1341674"/>
            <a:ext cx="3051000" cy="4526327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ADDAAD3-8C90-C436-2FB2-C0E7F7F8A1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093001" y="5254672"/>
            <a:ext cx="3051000" cy="613328"/>
          </a:xfrm>
          <a:solidFill>
            <a:schemeClr val="bg1">
              <a:alpha val="90000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603200A-B42E-C767-1DD0-21C80863145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4592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6808090" y="1343026"/>
            <a:ext cx="2335910" cy="4965522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396EA9BF-EB8A-4913-8C74-5DF64DAF5843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1" y="6020548"/>
            <a:ext cx="4049999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689000" y="1728000"/>
            <a:ext cx="4050000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5B3ED9D5-B64F-F92B-1C09-5E6FB74FDB1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9476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Inhalt + Bilder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AF28F8B0-0C1E-411F-AA6B-DC5D3064A0D5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85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2952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227C87D-1EBD-DE71-64CA-8F2BC8AF6D45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 bwMode="gray">
          <a:xfrm>
            <a:off x="3096000" y="1728000"/>
            <a:ext cx="2952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E62E7437-B246-7E60-400E-1513A4618D4E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 bwMode="gray">
          <a:xfrm>
            <a:off x="6192000" y="1728000"/>
            <a:ext cx="2952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4722296"/>
            <a:ext cx="8334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-396" y="4232201"/>
            <a:ext cx="9144396" cy="265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42E364E6-77E6-A20E-92AE-85F45A786AF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3351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4722296"/>
            <a:ext cx="8334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04CB600-3A52-4CAD-B492-09A49197D7A2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99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9144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-396" y="4232201"/>
            <a:ext cx="9144396" cy="265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CCAFF65-2738-7328-F9E6-E49D2161F3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6500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9144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D724A35-4CC3-45A1-955B-E9A1310F8EB8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98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075000" y="1728000"/>
            <a:ext cx="2664001" cy="4138612"/>
          </a:xfrm>
          <a:solidFill>
            <a:schemeClr val="accent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1F62C27-BD4E-4177-E8EE-EC03DA0FC47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7908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9144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1920AAC-57FF-4A30-824C-41AEEB711D05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98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075000" y="1728000"/>
            <a:ext cx="2664001" cy="4138612"/>
          </a:xfrm>
          <a:solidFill>
            <a:schemeClr val="bg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1F62C27-BD4E-4177-E8EE-EC03DA0FC47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8297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A221482-CDA6-4B1D-B609-09B1C41DA36C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4D41A984-A6E0-46DE-7D1E-938B448B479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4689000" y="1287552"/>
            <a:ext cx="4050000" cy="216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6CF18E5B-64DF-F042-A224-59AF58C58D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4689000" y="3708000"/>
            <a:ext cx="4050000" cy="216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2D05323-395A-CDE0-B64B-4F093B193E75}"/>
              </a:ext>
            </a:extLst>
          </p:cNvPr>
          <p:cNvSpPr/>
          <p:nvPr userDrawn="1"/>
        </p:nvSpPr>
        <p:spPr bwMode="gray">
          <a:xfrm>
            <a:off x="0" y="979715"/>
            <a:ext cx="1091682" cy="76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lnSpc>
                <a:spcPct val="90000"/>
              </a:lnSpc>
              <a:spcAft>
                <a:spcPts val="750"/>
              </a:spcAft>
            </a:pPr>
            <a:endParaRPr lang="de-DE" sz="1050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5B42AE5-B0FF-9273-55D9-CFC2E4C955C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05000" y="1287556"/>
            <a:ext cx="4050000" cy="458044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2F76DCC3-FF69-B4FD-0213-CDABFD16AA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05000" y="5263585"/>
            <a:ext cx="4050000" cy="604415"/>
          </a:xfrm>
          <a:solidFill>
            <a:schemeClr val="bg1">
              <a:alpha val="90000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</p:spTree>
    <p:extLst>
      <p:ext uri="{BB962C8B-B14F-4D97-AF65-F5344CB8AC3E}">
        <p14:creationId xmlns:p14="http://schemas.microsoft.com/office/powerpoint/2010/main" val="180152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"/>
            <a:ext cx="9144000" cy="412016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9144000" cy="274964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4527588"/>
            <a:ext cx="8334000" cy="540000"/>
          </a:xfrm>
        </p:spPr>
        <p:txBody>
          <a:bodyPr/>
          <a:lstStyle>
            <a:lvl1pPr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0BABB708-F513-5202-E092-3C6628376B2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5650522"/>
            <a:ext cx="424878" cy="0"/>
          </a:xfrm>
          <a:prstGeom prst="line">
            <a:avLst/>
          </a:prstGeom>
          <a:ln w="3810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">
            <a:extLst>
              <a:ext uri="{FF2B5EF4-FFF2-40B4-BE49-F238E27FC236}">
                <a16:creationId xmlns:a16="http://schemas.microsoft.com/office/drawing/2014/main" id="{362BF01A-CFEB-6B22-A676-8F3EBA6A6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5082145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1C280C65-D615-00F6-CC12-622297AB35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0" y="3759982"/>
            <a:ext cx="9144000" cy="359192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398" y="5844312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3" name="Textplatzhalter 5">
            <a:extLst>
              <a:ext uri="{FF2B5EF4-FFF2-40B4-BE49-F238E27FC236}">
                <a16:creationId xmlns:a16="http://schemas.microsoft.com/office/drawing/2014/main" id="{129282AE-A7FA-8FCD-A391-7691FBED1C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5398" y="6110350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B14AC5-F51A-FA4E-1063-F3E08CDEBA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6" r="59247" b="16768"/>
          <a:stretch/>
        </p:blipFill>
        <p:spPr bwMode="gray">
          <a:xfrm>
            <a:off x="4572000" y="5374206"/>
            <a:ext cx="4572000" cy="1483796"/>
          </a:xfrm>
          <a:custGeom>
            <a:avLst/>
            <a:gdLst>
              <a:gd name="connsiteX0" fmla="*/ 0 w 5620353"/>
              <a:gd name="connsiteY0" fmla="*/ 0 h 1729277"/>
              <a:gd name="connsiteX1" fmla="*/ 5620353 w 5620353"/>
              <a:gd name="connsiteY1" fmla="*/ 0 h 1729277"/>
              <a:gd name="connsiteX2" fmla="*/ 5620353 w 5620353"/>
              <a:gd name="connsiteY2" fmla="*/ 1729277 h 1729277"/>
              <a:gd name="connsiteX3" fmla="*/ 0 w 5620353"/>
              <a:gd name="connsiteY3" fmla="*/ 1729277 h 172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0353" h="1729277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77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CF3297A-7534-4AF1-87D7-ED24EC8104A4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8D9B258E-B0C2-507A-7B5E-39C48203A5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845248" y="1837821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B0D378B3-9B07-827B-284E-9681B1B466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45248" y="2083134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CA3F5608-690A-58C3-7CE7-35C47F1D41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743525" y="1948277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E9379043-16E5-CC47-7790-C8FC40EB9D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845248" y="2560565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A4AB670-2820-6C16-5A91-2575B7FC134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845248" y="2805878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619C7180-B8D1-2CB2-A9F6-19F3D752A10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3743525" y="2671021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9E0F91FA-E60E-C819-47EA-CACF969DCCF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845248" y="3283309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885A10CC-9BF3-1889-CE8C-25089DE382E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845248" y="3528622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30B72454-037A-DCBC-BF59-B4DEB4DCE9A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3743525" y="3393765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3ABBB406-5249-8395-6BDA-09E0E214EB3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845248" y="4006053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3">
            <a:extLst>
              <a:ext uri="{FF2B5EF4-FFF2-40B4-BE49-F238E27FC236}">
                <a16:creationId xmlns:a16="http://schemas.microsoft.com/office/drawing/2014/main" id="{8D2432DD-2DA2-0561-5C4A-FE3FC47BDAA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845248" y="4251366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3B5166E5-235A-D20E-6BC9-D1A599B834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3743525" y="4116509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5" name="Textplatzhalter 17">
            <a:extLst>
              <a:ext uri="{FF2B5EF4-FFF2-40B4-BE49-F238E27FC236}">
                <a16:creationId xmlns:a16="http://schemas.microsoft.com/office/drawing/2014/main" id="{DD20F309-AB1E-64EB-00D2-F1B4E493B93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 bwMode="gray">
          <a:xfrm>
            <a:off x="845248" y="4728797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413069BD-3FDA-098A-2ACB-D69D6EC059C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845248" y="4974110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C11238BF-0BA9-437C-25BB-8BAED1C7ACA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3743525" y="4839253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7FFCC405-161D-7574-52E8-3315C95E432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>
          <a:xfrm>
            <a:off x="845248" y="5451543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0C489351-2F4B-D4F4-B749-FEBBF6EA0A6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845248" y="5696856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079FFA5B-C1F3-B809-708C-59E42F480F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3743525" y="5561999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3" name="Inhaltsplatzhalter 5">
            <a:extLst>
              <a:ext uri="{FF2B5EF4-FFF2-40B4-BE49-F238E27FC236}">
                <a16:creationId xmlns:a16="http://schemas.microsoft.com/office/drawing/2014/main" id="{312509A8-F2BD-1171-7348-ACC2C8F2C0BB}"/>
              </a:ext>
            </a:extLst>
          </p:cNvPr>
          <p:cNvSpPr>
            <a:spLocks noGrp="1"/>
          </p:cNvSpPr>
          <p:nvPr>
            <p:ph sz="quarter" idx="50"/>
          </p:nvPr>
        </p:nvSpPr>
        <p:spPr bwMode="gray">
          <a:xfrm>
            <a:off x="4932000" y="3895883"/>
            <a:ext cx="3807000" cy="1972118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D5758C-6EB2-0E7E-3A9D-88EAFDB8534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9514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4602" y="798303"/>
            <a:ext cx="8334797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4B6D16D-8173-46EE-B2CD-4CEFA0A4033B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5148F175-AA4D-D5B2-7712-393A43F12E3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73330" y="2278100"/>
            <a:ext cx="2930507" cy="293050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6CFC1198-19D8-60AF-38B8-2848F5C344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3992030" y="2502995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Textplatzhalter 13">
            <a:extLst>
              <a:ext uri="{FF2B5EF4-FFF2-40B4-BE49-F238E27FC236}">
                <a16:creationId xmlns:a16="http://schemas.microsoft.com/office/drawing/2014/main" id="{24C1F6E7-E414-C8EC-E907-6ABCE59F20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992030" y="2748308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5F92D0F3-F66D-C615-9FC8-59BDC196FB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7994663" y="2613451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EEAE0B9E-482F-75AB-3BFC-33DBB38A87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3992030" y="3225739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9051BE45-8971-E31F-1710-FF49A1723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3992030" y="3471052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C44439C3-F4EE-9111-E27F-FFA0EC9CEB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7994663" y="3336195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4CA8C42E-84F4-3034-0B90-68DECCDD604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3992030" y="3948483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BA74403-312D-5844-2D79-0D7ABF623D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92030" y="4193796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E795E9C1-C511-3D9B-D2B4-2D01AE7ECE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7994663" y="4058939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4F2F472A-CC07-D0D8-724D-AC065CAFEAC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3992030" y="4671227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3">
            <a:extLst>
              <a:ext uri="{FF2B5EF4-FFF2-40B4-BE49-F238E27FC236}">
                <a16:creationId xmlns:a16="http://schemas.microsoft.com/office/drawing/2014/main" id="{51576017-128E-5451-A3A0-F7A385FEE9B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992030" y="4916540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7A84F5F-4F6B-F311-C15D-3B78C55A8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7994663" y="4781683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3A57592-FB23-3B74-254C-ADEBCD4E03A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40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CCD1AECF-CED7-28BC-6A3B-E63EA7150BE7}"/>
              </a:ext>
            </a:extLst>
          </p:cNvPr>
          <p:cNvSpPr/>
          <p:nvPr userDrawn="1"/>
        </p:nvSpPr>
        <p:spPr bwMode="gray">
          <a:xfrm>
            <a:off x="1" y="1115115"/>
            <a:ext cx="3745523" cy="4258793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D3A4E6D-FD2E-442E-83FC-7573EFCD2903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FC4DF547-857B-4B23-A089-77AFDF3A4D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405000" y="1984510"/>
            <a:ext cx="1890000" cy="2520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1F584A04-E815-4911-E924-A3978560E4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5612797" y="1790787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87CC6B3-D222-467B-2064-0703F1EE36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5612797" y="2082089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6153100C-5827-8303-C6D6-CDADE528EE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5612797" y="3074635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D2CC7E27-716B-ACCA-F30E-776CDDE7A9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5612797" y="3365937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DE11610-4A58-BD6E-FD8E-A3ED96004E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5612797" y="4358482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5C633C3-52EE-D69F-0FF1-E3FC1130CF4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5612797" y="4649784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75F76D7-7F5E-DC3D-0814-67D67B3EE3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47" r="29869"/>
          <a:stretch/>
        </p:blipFill>
        <p:spPr bwMode="gray">
          <a:xfrm>
            <a:off x="2122806" y="526552"/>
            <a:ext cx="2998856" cy="5612946"/>
          </a:xfrm>
          <a:prstGeom prst="rect">
            <a:avLst/>
          </a:prstGeom>
        </p:spPr>
      </p:pic>
      <p:sp>
        <p:nvSpPr>
          <p:cNvPr id="6" name="Bildplatzhalter 15">
            <a:extLst>
              <a:ext uri="{FF2B5EF4-FFF2-40B4-BE49-F238E27FC236}">
                <a16:creationId xmlns:a16="http://schemas.microsoft.com/office/drawing/2014/main" id="{E54A2B93-CC32-0E40-0B7B-70BFE288BAD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2524850" y="1267224"/>
            <a:ext cx="2262658" cy="3950316"/>
          </a:xfrm>
          <a:prstGeom prst="rect">
            <a:avLst/>
          </a:prstGeom>
          <a:solidFill>
            <a:srgbClr val="FAFAFA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Meta OT" panose="020B0504030101020104" pitchFamily="34" charset="0"/>
              </a:defRPr>
            </a:lvl1pPr>
          </a:lstStyle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5183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chirm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3B46A6F-E55B-16F9-6CFE-0673DE597ACD}"/>
              </a:ext>
            </a:extLst>
          </p:cNvPr>
          <p:cNvSpPr/>
          <p:nvPr userDrawn="1"/>
        </p:nvSpPr>
        <p:spPr bwMode="gray">
          <a:xfrm>
            <a:off x="0" y="726831"/>
            <a:ext cx="1172308" cy="699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458A9826-622D-4690-8A67-E655201CBA64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21D66EAA-9E2B-6F1F-1F75-6B0C4E68D8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5612797" y="1790787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7">
            <a:extLst>
              <a:ext uri="{FF2B5EF4-FFF2-40B4-BE49-F238E27FC236}">
                <a16:creationId xmlns:a16="http://schemas.microsoft.com/office/drawing/2014/main" id="{A27E2AF9-FEEF-AC56-15A1-60AFACDB0FE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5612797" y="2082089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B32B275-EC56-28FC-E4FA-575314576EB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5612797" y="3074635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3B074B46-E431-249A-9245-C91A2116684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5612797" y="3365937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8DCD0FDE-017A-CE02-CF9A-53D7D4E2B86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>
          <a:xfrm>
            <a:off x="5612797" y="4358482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17">
            <a:extLst>
              <a:ext uri="{FF2B5EF4-FFF2-40B4-BE49-F238E27FC236}">
                <a16:creationId xmlns:a16="http://schemas.microsoft.com/office/drawing/2014/main" id="{4A3A7C5C-7D87-C751-803D-3C22C228AE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5612797" y="4649784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4" name="Grafik 3" descr="Ein Bild, das Text, Screenshot, Anzeige, Bilderrahmen enthält.&#10;&#10;Automatisch generierte Beschreibung">
            <a:extLst>
              <a:ext uri="{FF2B5EF4-FFF2-40B4-BE49-F238E27FC236}">
                <a16:creationId xmlns:a16="http://schemas.microsoft.com/office/drawing/2014/main" id="{52F75CF2-B4DE-8E39-0294-F81FA5D2A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4" r="-5732"/>
          <a:stretch/>
        </p:blipFill>
        <p:spPr bwMode="gray">
          <a:xfrm>
            <a:off x="0" y="1237848"/>
            <a:ext cx="4814354" cy="4199810"/>
          </a:xfrm>
          <a:prstGeom prst="rect">
            <a:avLst/>
          </a:prstGeom>
        </p:spPr>
      </p:pic>
      <p:sp>
        <p:nvSpPr>
          <p:cNvPr id="5" name="Bildplatzhalter 5">
            <a:extLst>
              <a:ext uri="{FF2B5EF4-FFF2-40B4-BE49-F238E27FC236}">
                <a16:creationId xmlns:a16="http://schemas.microsoft.com/office/drawing/2014/main" id="{15358395-ED4A-A672-4DD3-342C6A6897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1426614"/>
            <a:ext cx="4419956" cy="2814812"/>
          </a:xfrm>
          <a:prstGeom prst="rect">
            <a:avLst/>
          </a:prstGeom>
          <a:solidFill>
            <a:srgbClr val="262626"/>
          </a:solidFill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Meta OT" panose="020B0504030101020104" pitchFamily="34" charset="0"/>
              </a:defRPr>
            </a:lvl1pPr>
          </a:lstStyle>
          <a:p>
            <a:br>
              <a:rPr lang="de-DE" dirty="0"/>
            </a:br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4CF0256-4C3C-DBA5-9F97-56BA01E262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793967" y="4477781"/>
            <a:ext cx="1698434" cy="1296472"/>
          </a:xfrm>
          <a:prstGeom prst="rect">
            <a:avLst/>
          </a:prstGeom>
        </p:spPr>
      </p:pic>
      <p:sp>
        <p:nvSpPr>
          <p:cNvPr id="11" name="Bildplatzhalter 29">
            <a:extLst>
              <a:ext uri="{FF2B5EF4-FFF2-40B4-BE49-F238E27FC236}">
                <a16:creationId xmlns:a16="http://schemas.microsoft.com/office/drawing/2014/main" id="{2CC802D0-F041-C6D8-5D8D-59597DCD53D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3376694" y="4640892"/>
            <a:ext cx="532980" cy="919606"/>
          </a:xfrm>
          <a:prstGeom prst="rect">
            <a:avLst/>
          </a:prstGeom>
          <a:solidFill>
            <a:srgbClr val="FAFAFA"/>
          </a:solidFill>
        </p:spPr>
        <p:txBody>
          <a:bodyPr/>
          <a:lstStyle>
            <a:lvl1pPr marL="0" indent="0">
              <a:buNone/>
              <a:defRPr sz="1400">
                <a:latin typeface="Meta OT" panose="020B0504030101020104" pitchFamily="34" charset="0"/>
              </a:defRPr>
            </a:lvl1pPr>
          </a:lstStyle>
          <a:p>
            <a:r>
              <a:rPr lang="de-DE" dirty="0"/>
              <a:t>Bildplatzhalter</a:t>
            </a:r>
          </a:p>
        </p:txBody>
      </p:sp>
    </p:spTree>
    <p:extLst>
      <p:ext uri="{BB962C8B-B14F-4D97-AF65-F5344CB8AC3E}">
        <p14:creationId xmlns:p14="http://schemas.microsoft.com/office/powerpoint/2010/main" val="5328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4999" y="798303"/>
            <a:ext cx="8334001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4E2361B9-B017-499A-9311-458153475966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Freeform: Shape 8">
            <a:extLst>
              <a:ext uri="{FF2B5EF4-FFF2-40B4-BE49-F238E27FC236}">
                <a16:creationId xmlns:a16="http://schemas.microsoft.com/office/drawing/2014/main" id="{D68EFFBF-097E-BE79-716A-009C1E1F7868}"/>
              </a:ext>
            </a:extLst>
          </p:cNvPr>
          <p:cNvSpPr/>
          <p:nvPr userDrawn="1"/>
        </p:nvSpPr>
        <p:spPr bwMode="gray">
          <a:xfrm>
            <a:off x="1" y="1728000"/>
            <a:ext cx="3745523" cy="4140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04999" y="2416701"/>
            <a:ext cx="2051285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4959000" y="1728000"/>
            <a:ext cx="378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2792371" y="2844000"/>
            <a:ext cx="1906306" cy="19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04999" y="4189436"/>
            <a:ext cx="2051285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050" b="0" cap="all" spc="225" baseline="0">
                <a:solidFill>
                  <a:schemeClr val="bg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53F48132-47AB-A60C-FB01-A8FE1F4603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017409" y="4019556"/>
            <a:ext cx="424878" cy="0"/>
          </a:xfrm>
          <a:prstGeom prst="line">
            <a:avLst/>
          </a:prstGeom>
          <a:ln w="3810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4">
            <a:extLst>
              <a:ext uri="{FF2B5EF4-FFF2-40B4-BE49-F238E27FC236}">
                <a16:creationId xmlns:a16="http://schemas.microsoft.com/office/drawing/2014/main" id="{B2CFF599-AFB9-A70E-60B7-B6960E09A8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7582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(hell)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4999" y="798303"/>
            <a:ext cx="8334001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4E2361B9-B017-499A-9311-458153475966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Freeform: Shape 8">
            <a:extLst>
              <a:ext uri="{FF2B5EF4-FFF2-40B4-BE49-F238E27FC236}">
                <a16:creationId xmlns:a16="http://schemas.microsoft.com/office/drawing/2014/main" id="{D68EFFBF-097E-BE79-716A-009C1E1F7868}"/>
              </a:ext>
            </a:extLst>
          </p:cNvPr>
          <p:cNvSpPr/>
          <p:nvPr userDrawn="1"/>
        </p:nvSpPr>
        <p:spPr bwMode="gray">
          <a:xfrm>
            <a:off x="1" y="1728000"/>
            <a:ext cx="3745523" cy="4140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04999" y="2416701"/>
            <a:ext cx="2051285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4959000" y="1728000"/>
            <a:ext cx="378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2792371" y="2844000"/>
            <a:ext cx="1906306" cy="19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04999" y="4189436"/>
            <a:ext cx="2051285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050" b="0" cap="all" spc="225" baseline="0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53F48132-47AB-A60C-FB01-A8FE1F4603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017409" y="4019556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4">
            <a:extLst>
              <a:ext uri="{FF2B5EF4-FFF2-40B4-BE49-F238E27FC236}">
                <a16:creationId xmlns:a16="http://schemas.microsoft.com/office/drawing/2014/main" id="{B2CFF599-AFB9-A70E-60B7-B6960E09A8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492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1" y="5651700"/>
            <a:ext cx="8334000" cy="540000"/>
          </a:xfrm>
        </p:spPr>
        <p:txBody>
          <a:bodyPr/>
          <a:lstStyle>
            <a:lvl1pPr>
              <a:defRPr sz="3200" cap="all" spc="300" baseline="0"/>
            </a:lvl1pPr>
          </a:lstStyle>
          <a:p>
            <a:r>
              <a:rPr lang="de-DE" noProof="0" dirty="0"/>
              <a:t>Vielen Dank!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1"/>
            <a:ext cx="9144000" cy="106724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D53894C-B9EA-D4A9-E715-09AFE608F8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6267843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05000" y="1287553"/>
            <a:ext cx="8334000" cy="365592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1D70BDB-D975-A1A4-764C-BA0D472762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7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"/>
            <a:ext cx="9144000" cy="412016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9144000" cy="274964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1E523B-4753-8B65-C607-B7C37B95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6" r="59247" b="16768"/>
          <a:stretch/>
        </p:blipFill>
        <p:spPr bwMode="gray">
          <a:xfrm>
            <a:off x="3815603" y="5128725"/>
            <a:ext cx="5328397" cy="1729277"/>
          </a:xfrm>
          <a:custGeom>
            <a:avLst/>
            <a:gdLst>
              <a:gd name="connsiteX0" fmla="*/ 0 w 5620353"/>
              <a:gd name="connsiteY0" fmla="*/ 0 h 1729277"/>
              <a:gd name="connsiteX1" fmla="*/ 5620353 w 5620353"/>
              <a:gd name="connsiteY1" fmla="*/ 0 h 1729277"/>
              <a:gd name="connsiteX2" fmla="*/ 5620353 w 5620353"/>
              <a:gd name="connsiteY2" fmla="*/ 1729277 h 1729277"/>
              <a:gd name="connsiteX3" fmla="*/ 0 w 5620353"/>
              <a:gd name="connsiteY3" fmla="*/ 1729277 h 172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0353" h="1729277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</p:spPr>
      </p:pic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4700142"/>
            <a:ext cx="8334000" cy="540000"/>
          </a:xfrm>
        </p:spPr>
        <p:txBody>
          <a:bodyPr/>
          <a:lstStyle>
            <a:lvl1pPr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0BABB708-F513-5202-E092-3C6628376B2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64439" y="5348732"/>
            <a:ext cx="424878" cy="0"/>
          </a:xfrm>
          <a:prstGeom prst="line">
            <a:avLst/>
          </a:prstGeom>
          <a:ln w="3810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1C280C65-D615-00F6-CC12-622297AB35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0" y="3759982"/>
            <a:ext cx="9144000" cy="359192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000" y="5542522"/>
            <a:ext cx="5940000" cy="814769"/>
          </a:xfrm>
        </p:spPr>
        <p:txBody>
          <a:bodyPr numCol="2" spcCol="180000"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</p:spTree>
    <p:extLst>
      <p:ext uri="{BB962C8B-B14F-4D97-AF65-F5344CB8AC3E}">
        <p14:creationId xmlns:p14="http://schemas.microsoft.com/office/powerpoint/2010/main" val="401646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1287553"/>
            <a:ext cx="8334000" cy="540000"/>
          </a:xfrm>
        </p:spPr>
        <p:txBody>
          <a:bodyPr/>
          <a:lstStyle>
            <a:lvl1pPr>
              <a:defRPr sz="3200" cap="all" spc="3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9144000" cy="274964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D53894C-B9EA-D4A9-E715-09AFE608F8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2410487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">
            <a:extLst>
              <a:ext uri="{FF2B5EF4-FFF2-40B4-BE49-F238E27FC236}">
                <a16:creationId xmlns:a16="http://schemas.microsoft.com/office/drawing/2014/main" id="{3ED46DDB-747F-6754-93A4-B23B4E642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1842110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99EAD2F7-48CE-EF0C-77D7-11F780E90B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398" y="2634761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BAF4922D-1266-EA3A-9E13-B3263D6904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5398" y="2900799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A47DB80E-CCA3-BA7F-603F-2E874C2E1A14}"/>
              </a:ext>
            </a:extLst>
          </p:cNvPr>
          <p:cNvSpPr/>
          <p:nvPr userDrawn="1"/>
        </p:nvSpPr>
        <p:spPr bwMode="gray">
          <a:xfrm>
            <a:off x="-1" y="3760973"/>
            <a:ext cx="9144000" cy="359192"/>
          </a:xfrm>
          <a:custGeom>
            <a:avLst/>
            <a:gdLst>
              <a:gd name="connsiteX0" fmla="*/ 0 w 12192000"/>
              <a:gd name="connsiteY0" fmla="*/ 0 h 359192"/>
              <a:gd name="connsiteX1" fmla="*/ 12192000 w 12192000"/>
              <a:gd name="connsiteY1" fmla="*/ 0 h 359192"/>
              <a:gd name="connsiteX2" fmla="*/ 12192000 w 12192000"/>
              <a:gd name="connsiteY2" fmla="*/ 359192 h 359192"/>
              <a:gd name="connsiteX3" fmla="*/ 0 w 12192000"/>
              <a:gd name="connsiteY3" fmla="*/ 359192 h 35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9192">
                <a:moveTo>
                  <a:pt x="0" y="0"/>
                </a:moveTo>
                <a:lnTo>
                  <a:pt x="12192000" y="0"/>
                </a:lnTo>
                <a:lnTo>
                  <a:pt x="12192000" y="359192"/>
                </a:lnTo>
                <a:lnTo>
                  <a:pt x="0" y="35919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750"/>
              </a:spcAft>
            </a:pPr>
            <a:endParaRPr lang="de-DE" sz="135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4C8C82F-36BA-8D19-FCA2-AFD87100E0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6" r="59247" b="16768"/>
          <a:stretch/>
        </p:blipFill>
        <p:spPr bwMode="gray">
          <a:xfrm>
            <a:off x="3815603" y="5128725"/>
            <a:ext cx="5328397" cy="1729277"/>
          </a:xfrm>
          <a:custGeom>
            <a:avLst/>
            <a:gdLst>
              <a:gd name="connsiteX0" fmla="*/ 0 w 5620353"/>
              <a:gd name="connsiteY0" fmla="*/ 0 h 1729277"/>
              <a:gd name="connsiteX1" fmla="*/ 5620353 w 5620353"/>
              <a:gd name="connsiteY1" fmla="*/ 0 h 1729277"/>
              <a:gd name="connsiteX2" fmla="*/ 5620353 w 5620353"/>
              <a:gd name="connsiteY2" fmla="*/ 1729277 h 1729277"/>
              <a:gd name="connsiteX3" fmla="*/ 0 w 5620353"/>
              <a:gd name="connsiteY3" fmla="*/ 1729277 h 172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0353" h="1729277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FF3D4BB-7EE1-714F-CD75-986EB5BC02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80229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7861A4D-26DF-4B4D-A8C0-9967DC465046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1529" y="193603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1529" y="3278901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01529" y="462176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994382" y="233019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994382" y="3673056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994382" y="501592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1510706" y="1936399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510706" y="3279827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510706" y="4622692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929823" y="193603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4929823" y="3278901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4929823" y="462176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5522676" y="233019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5522676" y="3673056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5522676" y="501592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6039000" y="1936399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6039000" y="3279827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6039000" y="4622692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EAE9257-91B7-44F3-6DB2-816167CFF79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151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0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F1A127F-F424-45E2-A676-1A010C35CFDA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5000" y="1640889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5000" y="2566283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05000" y="3491677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879893" y="1987799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879893" y="2913207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879893" y="3838615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1360217" y="1641300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360217" y="2566787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360217" y="3492322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027797" y="1640889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027797" y="2566297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027797" y="3491705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5502690" y="1987799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5502690" y="2913207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5502690" y="3838615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5983014" y="1641300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5983014" y="2566823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5983014" y="3492345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81DE1502-CE73-8298-D8C5-3A5D8568BCB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405000" y="4417071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582811F0-06F9-4DE4-B020-1D77B9C5EDA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gray">
          <a:xfrm rot="5400000">
            <a:off x="879893" y="4764023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6F3CB668-33C7-3559-F11F-7DC734C286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1360217" y="4417857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4EC4C988-216D-D36C-800D-E7CA930BE08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027797" y="4417113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1CCAF996-A951-A0F9-3400-723716D5FE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 rot="5400000">
            <a:off x="5502690" y="4764023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82468B80-FE69-5872-C6AE-00B8B99DE6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 bwMode="gray">
          <a:xfrm>
            <a:off x="5983014" y="4417869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3">
            <a:extLst>
              <a:ext uri="{FF2B5EF4-FFF2-40B4-BE49-F238E27FC236}">
                <a16:creationId xmlns:a16="http://schemas.microsoft.com/office/drawing/2014/main" id="{48DB145D-15D9-9D0B-62E6-36FB7E6F55D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405000" y="5342520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3" name="Textplatzhalter 13">
            <a:extLst>
              <a:ext uri="{FF2B5EF4-FFF2-40B4-BE49-F238E27FC236}">
                <a16:creationId xmlns:a16="http://schemas.microsoft.com/office/drawing/2014/main" id="{A786165B-AF5B-B959-7697-02D4FD033B0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 rot="5400000">
            <a:off x="879893" y="5689430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4" name="Textplatzhalter 17">
            <a:extLst>
              <a:ext uri="{FF2B5EF4-FFF2-40B4-BE49-F238E27FC236}">
                <a16:creationId xmlns:a16="http://schemas.microsoft.com/office/drawing/2014/main" id="{202B2D3B-328C-8B2F-4D87-4699A60953E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>
          <a:xfrm>
            <a:off x="1360217" y="5342931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431642EA-BF56-4380-2A32-D46C38C57B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5027797" y="5342520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6" name="Textplatzhalter 13">
            <a:extLst>
              <a:ext uri="{FF2B5EF4-FFF2-40B4-BE49-F238E27FC236}">
                <a16:creationId xmlns:a16="http://schemas.microsoft.com/office/drawing/2014/main" id="{136C8FD7-F04C-06A9-E468-391BF1D863A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 rot="5400000">
            <a:off x="5502690" y="5689430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7" name="Textplatzhalter 17">
            <a:extLst>
              <a:ext uri="{FF2B5EF4-FFF2-40B4-BE49-F238E27FC236}">
                <a16:creationId xmlns:a16="http://schemas.microsoft.com/office/drawing/2014/main" id="{C358E050-5D2E-31D5-3DE5-9BA06FF64F6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 bwMode="gray">
          <a:xfrm>
            <a:off x="5983014" y="5343393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9" name="Titel 38">
            <a:extLst>
              <a:ext uri="{FF2B5EF4-FFF2-40B4-BE49-F238E27FC236}">
                <a16:creationId xmlns:a16="http://schemas.microsoft.com/office/drawing/2014/main" id="{2B75ED14-3D32-1D11-3400-215939A2D64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209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AA8A9A55-2ABC-4FFE-87E5-39C6B5EC27C8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5BCE72-B090-79EB-F54A-E0640A6EE1A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9834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389EA301-FA80-4CD7-855B-3806D9580403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8334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2AF7C94-4AFE-D848-3FA1-AA561A7DAE9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056D663-3CE6-4D35-8414-429F5E696139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689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E8EB6F8-30B4-85CB-C663-CA901BCA82D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082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ita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0057E71-A46D-4EB4-AA04-9E0B1DE73B56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707000" y="1343026"/>
            <a:ext cx="4437000" cy="496552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20000" tIns="360000" rIns="720000" bIns="36000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4999" y="6020548"/>
            <a:ext cx="4050001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F829BCC-D2CF-50BE-913C-BDC7375BA34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9985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405000" y="432000"/>
            <a:ext cx="8334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405000" y="1728000"/>
            <a:ext cx="8334000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7144050" y="6493063"/>
            <a:ext cx="1324365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7E413074-A06C-48D2-82BF-B884AE79882A}" type="datetime4">
              <a:rPr lang="de-DE" smtClean="0"/>
              <a:pPr/>
              <a:t>6. März 2024</a:t>
            </a:fld>
            <a:endParaRPr lang="de-DE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405000" y="6493063"/>
            <a:ext cx="567000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Präsentationstitel | Verfasser</a:t>
            </a:r>
            <a:endParaRPr lang="de-DE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8506092" y="6493063"/>
            <a:ext cx="232908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9B1628-400D-AFA9-F3A7-313D813D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578F8E-ADE3-83CD-BBD4-F2AF811B81C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1200504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5722733-4586-8907-05DD-71491D81A51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6426000"/>
            <a:ext cx="8334001" cy="0"/>
          </a:xfrm>
          <a:prstGeom prst="line">
            <a:avLst/>
          </a:prstGeom>
          <a:ln w="12700" cap="rnd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92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91" r:id="rId2"/>
    <p:sldLayoutId id="2147483992" r:id="rId3"/>
    <p:sldLayoutId id="2147483986" r:id="rId4"/>
    <p:sldLayoutId id="2147484001" r:id="rId5"/>
    <p:sldLayoutId id="2147483974" r:id="rId6"/>
    <p:sldLayoutId id="2147483976" r:id="rId7"/>
    <p:sldLayoutId id="2147483977" r:id="rId8"/>
    <p:sldLayoutId id="2147483995" r:id="rId9"/>
    <p:sldLayoutId id="2147483978" r:id="rId10"/>
    <p:sldLayoutId id="2147483984" r:id="rId11"/>
    <p:sldLayoutId id="2147483985" r:id="rId12"/>
    <p:sldLayoutId id="2147483979" r:id="rId13"/>
    <p:sldLayoutId id="2147483997" r:id="rId14"/>
    <p:sldLayoutId id="2147483981" r:id="rId15"/>
    <p:sldLayoutId id="2147483982" r:id="rId16"/>
    <p:sldLayoutId id="2147484000" r:id="rId17"/>
    <p:sldLayoutId id="2147484002" r:id="rId18"/>
    <p:sldLayoutId id="2147483983" r:id="rId19"/>
    <p:sldLayoutId id="2147483993" r:id="rId20"/>
    <p:sldLayoutId id="2147483996" r:id="rId21"/>
    <p:sldLayoutId id="2147483987" r:id="rId22"/>
    <p:sldLayoutId id="2147483988" r:id="rId23"/>
    <p:sldLayoutId id="2147483999" r:id="rId24"/>
    <p:sldLayoutId id="2147484003" r:id="rId25"/>
    <p:sldLayoutId id="2147483990" r:id="rId26"/>
    <p:sldLayoutId id="2147483998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85868" rtl="0" eaLnBrk="1" latinLnBrk="0" hangingPunct="1">
        <a:lnSpc>
          <a:spcPct val="90000"/>
        </a:lnSpc>
        <a:spcBef>
          <a:spcPct val="0"/>
        </a:spcBef>
        <a:buNone/>
        <a:defRPr sz="2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520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54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81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108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135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138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073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07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942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35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68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03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37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672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06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540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475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8" userDrawn="1">
          <p15:clr>
            <a:srgbClr val="FBAE40"/>
          </p15:clr>
        </p15:guide>
        <p15:guide id="2" orient="horz" pos="3700" userDrawn="1">
          <p15:clr>
            <a:srgbClr val="FBAE40"/>
          </p15:clr>
        </p15:guide>
        <p15:guide id="3" orient="horz" pos="501" userDrawn="1">
          <p15:clr>
            <a:srgbClr val="FBAE40"/>
          </p15:clr>
        </p15:guide>
        <p15:guide id="4" pos="5507" userDrawn="1">
          <p15:clr>
            <a:srgbClr val="FBAE40"/>
          </p15:clr>
        </p15:guide>
        <p15:guide id="5" pos="254" userDrawn="1">
          <p15:clr>
            <a:srgbClr val="FBAE40"/>
          </p15:clr>
        </p15:guide>
        <p15:guide id="6" orient="horz" pos="272" userDrawn="1">
          <p15:clr>
            <a:srgbClr val="FBAE40"/>
          </p15:clr>
        </p15:guide>
        <p15:guide id="7" orient="horz" pos="4047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youtu.be/xoVJKj8lcNQ?t=1867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customXml" Target="../ink/ink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CCB0AD-10BE-79ED-D933-A5862F55416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Herzlich Willkommen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3ED0E9C-FC42-2CDD-3E98-9499B78B7D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sz="2000" dirty="0" err="1">
                <a:solidFill>
                  <a:schemeClr val="tx1"/>
                </a:solidFill>
              </a:rPr>
              <a:t>Turmiten</a:t>
            </a:r>
            <a:r>
              <a:rPr lang="de-DE" sz="2000" dirty="0">
                <a:solidFill>
                  <a:schemeClr val="tx1"/>
                </a:solidFill>
              </a:rPr>
              <a:t> - Einführung und Erweiterung des „</a:t>
            </a:r>
            <a:r>
              <a:rPr lang="de-DE" sz="2000" dirty="0" err="1">
                <a:solidFill>
                  <a:schemeClr val="tx1"/>
                </a:solidFill>
              </a:rPr>
              <a:t>Langotn´s</a:t>
            </a:r>
            <a:r>
              <a:rPr lang="de-DE" sz="2000" dirty="0">
                <a:solidFill>
                  <a:schemeClr val="tx1"/>
                </a:solidFill>
              </a:rPr>
              <a:t> Ant“ Modells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35F8068-79CE-92F4-2117-548F2D9C06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1D1C3D-36F3-01B4-7996-BB9DA0619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© 2023 OTH Amberg-Weiden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24E390F-D28D-C40B-581F-9260703F6B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err="1">
                <a:solidFill>
                  <a:schemeClr val="tx1"/>
                </a:solidFill>
              </a:rPr>
              <a:t>Schwagerl</a:t>
            </a:r>
            <a:r>
              <a:rPr lang="de-DE" dirty="0">
                <a:solidFill>
                  <a:schemeClr val="tx1"/>
                </a:solidFill>
              </a:rPr>
              <a:t> x Baierl| Amberg | </a:t>
            </a:r>
          </a:p>
        </p:txBody>
      </p:sp>
      <p:pic>
        <p:nvPicPr>
          <p:cNvPr id="11" name="Bildplatzhalter 10" descr="Ein Bild, das Kunst, Muster, Zeichnung, Motiv enthält.&#10;&#10;Automatisch generierte Beschreibung">
            <a:extLst>
              <a:ext uri="{FF2B5EF4-FFF2-40B4-BE49-F238E27FC236}">
                <a16:creationId xmlns:a16="http://schemas.microsoft.com/office/drawing/2014/main" id="{0A34B4E3-787F-02D9-7735-D810162FD1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3320" t="10578" r="3320" b="11473"/>
          <a:stretch/>
        </p:blipFill>
        <p:spPr>
          <a:xfrm>
            <a:off x="0" y="-617772"/>
            <a:ext cx="9144001" cy="4363197"/>
          </a:xfrm>
        </p:spPr>
      </p:pic>
    </p:spTree>
    <p:extLst>
      <p:ext uri="{BB962C8B-B14F-4D97-AF65-F5344CB8AC3E}">
        <p14:creationId xmlns:p14="http://schemas.microsoft.com/office/powerpoint/2010/main" val="21688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05000" y="798303"/>
            <a:ext cx="3181074" cy="360000"/>
          </a:xfrm>
        </p:spPr>
        <p:txBody>
          <a:bodyPr/>
          <a:lstStyle/>
          <a:p>
            <a:r>
              <a:rPr lang="de-DE" dirty="0"/>
              <a:t>Implementierung…</a:t>
            </a:r>
            <a:endParaRPr lang="de-DE" b="1" dirty="0">
              <a:solidFill>
                <a:srgbClr val="F2940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 dirty="0"/>
              <a:t>Präsentationstitel | Verfasser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10</a:t>
            </a:fld>
            <a:endParaRPr lang="de-DE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Ergebnisse</a:t>
            </a:r>
          </a:p>
        </p:txBody>
      </p:sp>
      <p:sp>
        <p:nvSpPr>
          <p:cNvPr id="8" name="AutoShape 2" descr="\cap ">
            <a:extLst>
              <a:ext uri="{FF2B5EF4-FFF2-40B4-BE49-F238E27FC236}">
                <a16:creationId xmlns:a16="http://schemas.microsoft.com/office/drawing/2014/main" id="{D366E527-F464-9193-50BF-365B36F697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8311" y="29834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\cap ">
            <a:extLst>
              <a:ext uri="{FF2B5EF4-FFF2-40B4-BE49-F238E27FC236}">
                <a16:creationId xmlns:a16="http://schemas.microsoft.com/office/drawing/2014/main" id="{22BD78DD-362D-30F8-4B4E-9A8A3FF83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80711" y="31358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2" name="Grafik 11" descr="Ein Bild, das Text, Muster, Design enthält.&#10;&#10;Automatisch generierte Beschreibung">
            <a:extLst>
              <a:ext uri="{FF2B5EF4-FFF2-40B4-BE49-F238E27FC236}">
                <a16:creationId xmlns:a16="http://schemas.microsoft.com/office/drawing/2014/main" id="{76196638-F718-A7AA-5BDE-3D0D7239E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74" y="1613187"/>
            <a:ext cx="3331466" cy="33314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5DD1F76-DF1A-45BD-5B80-C270A1735399}"/>
              </a:ext>
            </a:extLst>
          </p:cNvPr>
          <p:cNvSpPr txBox="1"/>
          <p:nvPr/>
        </p:nvSpPr>
        <p:spPr bwMode="gray">
          <a:xfrm>
            <a:off x="328799" y="5400843"/>
            <a:ext cx="3807309" cy="10213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Symmetrische Abbildung                            </a:t>
            </a:r>
            <a:r>
              <a:rPr lang="de-DE" dirty="0">
                <a:solidFill>
                  <a:srgbClr val="F29400"/>
                </a:solidFill>
              </a:rPr>
              <a:t>-&gt;</a:t>
            </a:r>
            <a:r>
              <a:rPr lang="de-DE" dirty="0"/>
              <a:t>Symmetrische Muster werden erzeugt</a:t>
            </a:r>
          </a:p>
        </p:txBody>
      </p:sp>
      <p:pic>
        <p:nvPicPr>
          <p:cNvPr id="16" name="Grafik 15" descr="Ein Bild, das Screenshot, Farbigkeit, Muster, Pixel enthält.&#10;&#10;Automatisch generierte Beschreibung">
            <a:extLst>
              <a:ext uri="{FF2B5EF4-FFF2-40B4-BE49-F238E27FC236}">
                <a16:creationId xmlns:a16="http://schemas.microsoft.com/office/drawing/2014/main" id="{D42305E8-DFFF-06CF-9B9C-3D9301153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377" y="1631878"/>
            <a:ext cx="3312775" cy="33127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D40D0716-41DF-2AF1-4BC0-2187D7B41C9D}"/>
              </a:ext>
            </a:extLst>
          </p:cNvPr>
          <p:cNvSpPr txBox="1"/>
          <p:nvPr/>
        </p:nvSpPr>
        <p:spPr bwMode="gray">
          <a:xfrm>
            <a:off x="405000" y="1246884"/>
            <a:ext cx="3181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…mit </a:t>
            </a:r>
            <a:r>
              <a:rPr lang="de-DE" b="1" dirty="0"/>
              <a:t>4 Farben (L,L,R,R)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4088531-E729-5F09-269A-10FB245EED45}"/>
              </a:ext>
            </a:extLst>
          </p:cNvPr>
          <p:cNvSpPr txBox="1"/>
          <p:nvPr/>
        </p:nvSpPr>
        <p:spPr bwMode="gray">
          <a:xfrm>
            <a:off x="4580711" y="1158303"/>
            <a:ext cx="3181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…mit </a:t>
            </a:r>
            <a:r>
              <a:rPr lang="de-DE" b="1" dirty="0"/>
              <a:t>8 Farben (L,L,R,L,R,R,L,R)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A3EAC50-0F66-4BF0-C83A-69EE2154F911}"/>
              </a:ext>
            </a:extLst>
          </p:cNvPr>
          <p:cNvSpPr txBox="1"/>
          <p:nvPr/>
        </p:nvSpPr>
        <p:spPr bwMode="gray">
          <a:xfrm>
            <a:off x="4842739" y="5058134"/>
            <a:ext cx="2919046" cy="20398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F29400"/>
                </a:solidFill>
              </a:rPr>
              <a:t>(1) </a:t>
            </a:r>
            <a:r>
              <a:rPr lang="de-DE" dirty="0"/>
              <a:t>Regeln nicht symmetrisch -&gt; Muster nicht symmetrisch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100" dirty="0"/>
              <a:t> 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F29400"/>
                </a:solidFill>
              </a:rPr>
              <a:t>(2) </a:t>
            </a:r>
            <a:r>
              <a:rPr lang="de-DE" dirty="0"/>
              <a:t>Allerdings mehrere Ecken und klare Kanten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2EDFD87-670E-7324-090D-A7A8D2CEDF0B}"/>
              </a:ext>
            </a:extLst>
          </p:cNvPr>
          <p:cNvSpPr txBox="1"/>
          <p:nvPr/>
        </p:nvSpPr>
        <p:spPr bwMode="gray">
          <a:xfrm>
            <a:off x="8270631" y="643010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131438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+ abschließende Gedanken</a:t>
            </a:r>
            <a:endParaRPr lang="de-DE" dirty="0">
              <a:solidFill>
                <a:srgbClr val="F2940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 dirty="0"/>
              <a:t>Präsentationstitel | Verfasser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11</a:t>
            </a:fld>
            <a:endParaRPr lang="de-DE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Zusammenfassung </a:t>
            </a:r>
          </a:p>
        </p:txBody>
      </p:sp>
      <p:sp>
        <p:nvSpPr>
          <p:cNvPr id="8" name="AutoShape 2" descr="\cap ">
            <a:extLst>
              <a:ext uri="{FF2B5EF4-FFF2-40B4-BE49-F238E27FC236}">
                <a16:creationId xmlns:a16="http://schemas.microsoft.com/office/drawing/2014/main" id="{D366E527-F464-9193-50BF-365B36F697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0923" y="290732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\cap ">
            <a:extLst>
              <a:ext uri="{FF2B5EF4-FFF2-40B4-BE49-F238E27FC236}">
                <a16:creationId xmlns:a16="http://schemas.microsoft.com/office/drawing/2014/main" id="{22BD78DD-362D-30F8-4B4E-9A8A3FF83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3323" y="305972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34122F0-4B0A-4084-FA43-73BB31EB1B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www.wortbedeutung.info</a:t>
            </a:r>
            <a:r>
              <a:rPr lang="de-DE" dirty="0"/>
              <a:t>/Emergenz/</a:t>
            </a:r>
          </a:p>
        </p:txBody>
      </p:sp>
      <p:pic>
        <p:nvPicPr>
          <p:cNvPr id="21" name="Grafik 20" descr="Ein Bild, das Statue, Kunst, Skulptur enthält.&#10;&#10;Automatisch generierte Beschreibung">
            <a:extLst>
              <a:ext uri="{FF2B5EF4-FFF2-40B4-BE49-F238E27FC236}">
                <a16:creationId xmlns:a16="http://schemas.microsoft.com/office/drawing/2014/main" id="{EE16F12E-2095-4626-B5AE-4D2141DE0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67"/>
          <a:stretch/>
        </p:blipFill>
        <p:spPr>
          <a:xfrm>
            <a:off x="405000" y="1386030"/>
            <a:ext cx="3416723" cy="4535473"/>
          </a:xfrm>
          <a:prstGeom prst="rect">
            <a:avLst/>
          </a:prstGeom>
        </p:spPr>
      </p:pic>
      <p:pic>
        <p:nvPicPr>
          <p:cNvPr id="13" name="Grafik 1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93C9AE3F-29C9-32ED-811C-07AA3D2020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"/>
                    </a14:imgEffect>
                  </a14:imgLayer>
                </a14:imgProps>
              </a:ext>
            </a:extLst>
          </a:blip>
          <a:srcRect b="64568"/>
          <a:stretch/>
        </p:blipFill>
        <p:spPr>
          <a:xfrm>
            <a:off x="3821721" y="2693420"/>
            <a:ext cx="5008052" cy="1905990"/>
          </a:xfrm>
          <a:prstGeom prst="rect">
            <a:avLst/>
          </a:prstGeom>
        </p:spPr>
      </p:pic>
      <p:pic>
        <p:nvPicPr>
          <p:cNvPr id="17" name="Grafik 16" descr="Ein Bild, das drauße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5F9B076E-6D77-C430-2CBD-75EAE87AE4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776"/>
          <a:stretch/>
        </p:blipFill>
        <p:spPr>
          <a:xfrm>
            <a:off x="3821722" y="1386030"/>
            <a:ext cx="5008050" cy="1322093"/>
          </a:xfrm>
          <a:prstGeom prst="rect">
            <a:avLst/>
          </a:prstGeom>
        </p:spPr>
      </p:pic>
      <p:pic>
        <p:nvPicPr>
          <p:cNvPr id="19" name="Grafik 18" descr="Ein Bild, das Text, Screenshot, Wasserfahrzeug, Schiff enthält.&#10;&#10;Automatisch generierte Beschreibung">
            <a:extLst>
              <a:ext uri="{FF2B5EF4-FFF2-40B4-BE49-F238E27FC236}">
                <a16:creationId xmlns:a16="http://schemas.microsoft.com/office/drawing/2014/main" id="{4341D8A0-816C-AEF8-5279-5EC858776F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060"/>
          <a:stretch/>
        </p:blipFill>
        <p:spPr>
          <a:xfrm>
            <a:off x="3821720" y="4599410"/>
            <a:ext cx="5008052" cy="1322093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C6925AF-81F3-0F3C-5CCA-6E136A9C4C28}"/>
              </a:ext>
            </a:extLst>
          </p:cNvPr>
          <p:cNvSpPr txBox="1"/>
          <p:nvPr/>
        </p:nvSpPr>
        <p:spPr bwMode="gray">
          <a:xfrm>
            <a:off x="1562103" y="1861019"/>
            <a:ext cx="1506414" cy="30070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28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skerville Old Face" panose="02020602080505020303" pitchFamily="18" charset="77"/>
              </a:rPr>
              <a:t>„Das Ganze ist mehr als die Summe seiner Teile.“ - Aristoteles</a:t>
            </a:r>
            <a:endParaRPr lang="de-DE" sz="280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22" name="Textfeld 21">
            <a:hlinkClick r:id="rId7"/>
            <a:extLst>
              <a:ext uri="{FF2B5EF4-FFF2-40B4-BE49-F238E27FC236}">
                <a16:creationId xmlns:a16="http://schemas.microsoft.com/office/drawing/2014/main" id="{68311251-8EBF-C6ED-11D5-369990E6ACDB}"/>
              </a:ext>
            </a:extLst>
          </p:cNvPr>
          <p:cNvSpPr txBox="1"/>
          <p:nvPr/>
        </p:nvSpPr>
        <p:spPr bwMode="gray">
          <a:xfrm>
            <a:off x="7411106" y="5985251"/>
            <a:ext cx="2098431" cy="10108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3600" b="1" dirty="0">
                <a:solidFill>
                  <a:srgbClr val="F29400"/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419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7741FB-6B7D-999A-0B3F-E34C7BCD30D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z="2400" dirty="0">
                <a:solidFill>
                  <a:schemeClr val="tx1"/>
                </a:solidFill>
              </a:rPr>
              <a:t>Vielen Dank &amp; </a:t>
            </a:r>
            <a:r>
              <a:rPr lang="de-DE" sz="2400" dirty="0" err="1">
                <a:solidFill>
                  <a:schemeClr val="tx1"/>
                </a:solidFill>
              </a:rPr>
              <a:t>lets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increase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the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model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size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CA1C09-F32D-41E2-9F07-C1CFAEAA87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297E286-455E-2968-DE7D-A06452E09C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sz="1200" b="1" dirty="0">
                <a:solidFill>
                  <a:schemeClr val="tx1"/>
                </a:solidFill>
              </a:rPr>
              <a:t>Ostbayerische Technische Hochschule (OTH) Amberg-Weiden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Kaiser-Wilhelm-Ring 23 | 92224 Amberg</a:t>
            </a:r>
            <a:br>
              <a:rPr lang="de-DE" sz="1200" dirty="0">
                <a:solidFill>
                  <a:schemeClr val="tx1"/>
                </a:solidFill>
              </a:rPr>
            </a:br>
            <a:endParaRPr lang="de-DE" sz="1200" dirty="0">
              <a:solidFill>
                <a:schemeClr val="tx1"/>
              </a:solidFill>
            </a:endParaRPr>
          </a:p>
          <a:p>
            <a:r>
              <a:rPr lang="de-DE" sz="1200" dirty="0">
                <a:solidFill>
                  <a:schemeClr val="tx1"/>
                </a:solidFill>
              </a:rPr>
              <a:t>Tel.: +49 (9621) 482-0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Fax: +49 (9621) 482-4991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amberg@oth-aw.de</a:t>
            </a:r>
          </a:p>
        </p:txBody>
      </p:sp>
      <p:pic>
        <p:nvPicPr>
          <p:cNvPr id="9" name="Bildplatzhalter 8" descr="Ein Bild, das Bernstein, Screenshot, Licht enthält.&#10;&#10;Automatisch generierte Beschreibung">
            <a:extLst>
              <a:ext uri="{FF2B5EF4-FFF2-40B4-BE49-F238E27FC236}">
                <a16:creationId xmlns:a16="http://schemas.microsoft.com/office/drawing/2014/main" id="{0F10D500-569B-6503-8DD7-91FC459E72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579" b="105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158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platzhalter 8">
            <a:extLst>
              <a:ext uri="{FF2B5EF4-FFF2-40B4-BE49-F238E27FC236}">
                <a16:creationId xmlns:a16="http://schemas.microsoft.com/office/drawing/2014/main" id="{3C20CDCF-372D-6F48-99A2-FDCCEE93ABD2}"/>
              </a:ext>
            </a:extLst>
          </p:cNvPr>
          <p:cNvSpPr txBox="1">
            <a:spLocks/>
          </p:cNvSpPr>
          <p:nvPr/>
        </p:nvSpPr>
        <p:spPr bwMode="gray">
          <a:xfrm>
            <a:off x="4914914" y="1942470"/>
            <a:ext cx="796529" cy="815313"/>
          </a:xfrm>
          <a:prstGeom prst="rect">
            <a:avLst/>
          </a:prstGeom>
        </p:spPr>
        <p:txBody>
          <a:bodyPr vert="horz" lIns="0" tIns="0" rIns="0" bIns="72000" rtlCol="0" anchor="ctr">
            <a:noAutofit/>
          </a:bodyPr>
          <a:lstStyle>
            <a:lvl1pPr marL="0" indent="0" algn="l" defTabSz="68586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95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04</a:t>
            </a:r>
          </a:p>
        </p:txBody>
      </p:sp>
      <p:sp>
        <p:nvSpPr>
          <p:cNvPr id="30" name="Textplatzhalter 8">
            <a:extLst>
              <a:ext uri="{FF2B5EF4-FFF2-40B4-BE49-F238E27FC236}">
                <a16:creationId xmlns:a16="http://schemas.microsoft.com/office/drawing/2014/main" id="{7533791E-DED7-B5F4-0DFD-F2F824C80357}"/>
              </a:ext>
            </a:extLst>
          </p:cNvPr>
          <p:cNvSpPr txBox="1">
            <a:spLocks/>
          </p:cNvSpPr>
          <p:nvPr/>
        </p:nvSpPr>
        <p:spPr bwMode="gray">
          <a:xfrm>
            <a:off x="4914914" y="3290624"/>
            <a:ext cx="796529" cy="815313"/>
          </a:xfrm>
          <a:prstGeom prst="rect">
            <a:avLst/>
          </a:prstGeom>
        </p:spPr>
        <p:txBody>
          <a:bodyPr vert="horz" lIns="0" tIns="0" rIns="0" bIns="72000" rtlCol="0" anchor="ctr">
            <a:noAutofit/>
          </a:bodyPr>
          <a:lstStyle>
            <a:lvl1pPr marL="0" indent="0" algn="l" defTabSz="68586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95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05</a:t>
            </a:r>
          </a:p>
        </p:txBody>
      </p:sp>
      <p:sp>
        <p:nvSpPr>
          <p:cNvPr id="31" name="Textplatzhalter 8">
            <a:extLst>
              <a:ext uri="{FF2B5EF4-FFF2-40B4-BE49-F238E27FC236}">
                <a16:creationId xmlns:a16="http://schemas.microsoft.com/office/drawing/2014/main" id="{81F19422-CD30-508F-E897-68EB6F8A0B1C}"/>
              </a:ext>
            </a:extLst>
          </p:cNvPr>
          <p:cNvSpPr txBox="1">
            <a:spLocks/>
          </p:cNvSpPr>
          <p:nvPr/>
        </p:nvSpPr>
        <p:spPr bwMode="gray">
          <a:xfrm>
            <a:off x="4909053" y="4627055"/>
            <a:ext cx="796529" cy="815313"/>
          </a:xfrm>
          <a:prstGeom prst="rect">
            <a:avLst/>
          </a:prstGeom>
        </p:spPr>
        <p:txBody>
          <a:bodyPr vert="horz" lIns="0" tIns="0" rIns="0" bIns="72000" rtlCol="0" anchor="ctr">
            <a:noAutofit/>
          </a:bodyPr>
          <a:lstStyle>
            <a:lvl1pPr marL="0" indent="0" algn="l" defTabSz="68586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95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06</a:t>
            </a:r>
          </a:p>
        </p:txBody>
      </p:sp>
      <p:sp>
        <p:nvSpPr>
          <p:cNvPr id="28" name="Textplatzhalter 16">
            <a:extLst>
              <a:ext uri="{FF2B5EF4-FFF2-40B4-BE49-F238E27FC236}">
                <a16:creationId xmlns:a16="http://schemas.microsoft.com/office/drawing/2014/main" id="{67C561BC-B483-E590-1DF9-6D4574DAC780}"/>
              </a:ext>
            </a:extLst>
          </p:cNvPr>
          <p:cNvSpPr txBox="1">
            <a:spLocks/>
          </p:cNvSpPr>
          <p:nvPr/>
        </p:nvSpPr>
        <p:spPr bwMode="gray">
          <a:xfrm>
            <a:off x="404715" y="3284189"/>
            <a:ext cx="796529" cy="815313"/>
          </a:xfrm>
          <a:prstGeom prst="rect">
            <a:avLst/>
          </a:prstGeom>
        </p:spPr>
        <p:txBody>
          <a:bodyPr vert="horz" lIns="0" tIns="0" rIns="0" bIns="72000" rtlCol="0" anchor="ctr">
            <a:noAutofit/>
          </a:bodyPr>
          <a:lstStyle>
            <a:lvl1pPr marL="0" indent="0" algn="l" defTabSz="68586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95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714684-E360-6B3D-91EC-471813AE13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Was wir besprechen werden…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F8B4D4-0746-CEE5-2F50-5B09014C25B8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065B2B9-01C5-4CF7-AC68-1ABCFB96A8D8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4AFF2F-7BF0-C42B-3AF0-0AEF6153F6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 dirty="0"/>
              <a:t>Präsentationstitel | Verfasser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7A3E21-222F-9A8B-DC95-7D5395587EA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2</a:t>
            </a:fld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BE531E5-3599-7013-9782-F33CA85F1F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12DC1CE-4129-B54B-25A9-803BC7501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423975" y="3284188"/>
            <a:ext cx="796529" cy="815313"/>
          </a:xfrm>
        </p:spPr>
        <p:txBody>
          <a:bodyPr/>
          <a:lstStyle/>
          <a:p>
            <a:r>
              <a:rPr lang="de-DE" dirty="0"/>
              <a:t>02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336DF34-67ED-3D27-59AD-8B23359094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BE4EEDCF-9322-D12A-86A0-EAFA4EC075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solidFill>
            <a:schemeClr val="bg2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2C5EF6A-2210-D268-28CC-3FD8B0D01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54AA8B0-0AE8-2ED4-D26C-FDF7437EF8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solidFill>
            <a:schemeClr val="bg2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2AA32FD-DB2B-D278-6E4E-CF254ADD96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6596E53-4986-D6D0-2592-C81C0E0A13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Einführung &amp; Grundlagen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24552DE-55BC-6325-55F9-4333C31EB19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Basis-Implementierung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BD9F9CAB-4746-90AF-4673-131F51C720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B560349B-8426-B297-84F5-6456921DE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09ABA50E-7D4A-2047-E32A-A89A78B32B0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092D31BA-82DE-2054-B5CD-EE60C523F5B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solidFill>
            <a:schemeClr val="bg2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A45EBF6-58EC-5BA7-BBA7-384FCAEE34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solidFill>
            <a:schemeClr val="bg2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8C18C7E-7E18-3398-CC74-B4C4953591E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>
          <a:solidFill>
            <a:schemeClr val="bg2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6E873F8-2344-1665-F3FF-734CCA84447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/>
        <p:txBody>
          <a:bodyPr/>
          <a:lstStyle/>
          <a:p>
            <a:r>
              <a:rPr lang="de-DE" b="1" dirty="0"/>
              <a:t>Erweiternde Implementierung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2C12344D-D2A5-5CBF-2C2D-4C7963AD029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/>
        <p:txBody>
          <a:bodyPr/>
          <a:lstStyle/>
          <a:p>
            <a:r>
              <a:rPr lang="de-DE" b="1" dirty="0"/>
              <a:t>Darstellung &amp; Ergebnisse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7F66E95D-C58F-0D37-C40D-C48562F6573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/>
        <p:txBody>
          <a:bodyPr/>
          <a:lstStyle/>
          <a:p>
            <a:r>
              <a:rPr lang="de-DE" b="1" dirty="0"/>
              <a:t>Zusammenfassung | Outro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C07C2D-141A-1106-404C-11F4DFA8767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Gliederung | Agenda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10CAF778-E8BC-7BDC-3634-F9828CFCDA21}"/>
              </a:ext>
            </a:extLst>
          </p:cNvPr>
          <p:cNvSpPr txBox="1">
            <a:spLocks/>
          </p:cNvSpPr>
          <p:nvPr/>
        </p:nvSpPr>
        <p:spPr bwMode="gray">
          <a:xfrm>
            <a:off x="411810" y="4619409"/>
            <a:ext cx="796529" cy="815313"/>
          </a:xfrm>
          <a:prstGeom prst="rect">
            <a:avLst/>
          </a:prstGeom>
        </p:spPr>
        <p:txBody>
          <a:bodyPr vert="horz" lIns="0" tIns="0" rIns="0" bIns="72000" rtlCol="0" anchor="ctr">
            <a:noAutofit/>
          </a:bodyPr>
          <a:lstStyle>
            <a:lvl1pPr marL="0" indent="0" algn="l" defTabSz="68586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95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03</a:t>
            </a:r>
          </a:p>
        </p:txBody>
      </p:sp>
      <p:sp>
        <p:nvSpPr>
          <p:cNvPr id="26" name="Textplatzhalter 8">
            <a:extLst>
              <a:ext uri="{FF2B5EF4-FFF2-40B4-BE49-F238E27FC236}">
                <a16:creationId xmlns:a16="http://schemas.microsoft.com/office/drawing/2014/main" id="{69E844C6-55DC-EAD0-5441-AB3A424A9851}"/>
              </a:ext>
            </a:extLst>
          </p:cNvPr>
          <p:cNvSpPr txBox="1">
            <a:spLocks/>
          </p:cNvSpPr>
          <p:nvPr/>
        </p:nvSpPr>
        <p:spPr bwMode="gray">
          <a:xfrm>
            <a:off x="423533" y="4613547"/>
            <a:ext cx="796529" cy="815313"/>
          </a:xfrm>
          <a:prstGeom prst="rect">
            <a:avLst/>
          </a:prstGeom>
        </p:spPr>
        <p:txBody>
          <a:bodyPr vert="horz" lIns="0" tIns="0" rIns="0" bIns="72000" rtlCol="0" anchor="ctr">
            <a:noAutofit/>
          </a:bodyPr>
          <a:lstStyle>
            <a:lvl1pPr marL="0" indent="0" algn="l" defTabSz="68586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95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03</a:t>
            </a:r>
          </a:p>
        </p:txBody>
      </p:sp>
      <p:sp>
        <p:nvSpPr>
          <p:cNvPr id="27" name="Textplatzhalter 8">
            <a:extLst>
              <a:ext uri="{FF2B5EF4-FFF2-40B4-BE49-F238E27FC236}">
                <a16:creationId xmlns:a16="http://schemas.microsoft.com/office/drawing/2014/main" id="{AE995356-27A8-8AAF-3867-6D9C2F27CEF4}"/>
              </a:ext>
            </a:extLst>
          </p:cNvPr>
          <p:cNvSpPr txBox="1">
            <a:spLocks/>
          </p:cNvSpPr>
          <p:nvPr/>
        </p:nvSpPr>
        <p:spPr bwMode="gray">
          <a:xfrm>
            <a:off x="413252" y="1942470"/>
            <a:ext cx="796529" cy="815313"/>
          </a:xfrm>
          <a:prstGeom prst="rect">
            <a:avLst/>
          </a:prstGeom>
        </p:spPr>
        <p:txBody>
          <a:bodyPr vert="horz" lIns="0" tIns="0" rIns="0" bIns="72000" rtlCol="0" anchor="ctr">
            <a:noAutofit/>
          </a:bodyPr>
          <a:lstStyle>
            <a:lvl1pPr marL="0" indent="0" algn="l" defTabSz="68586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95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82808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Pionier | Entwickler | </a:t>
            </a:r>
            <a:r>
              <a:rPr lang="de-DE" sz="1000" dirty="0"/>
              <a:t>(und Künstler :D)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 dirty="0"/>
              <a:t>Präsentationstitel | Verfasser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3</a:t>
            </a:fld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B8257D-8ADF-E124-F37C-DE3FC789CE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https://</a:t>
            </a:r>
            <a:r>
              <a:rPr lang="de-DE" dirty="0" err="1"/>
              <a:t>m.media-amazon.com</a:t>
            </a:r>
            <a:r>
              <a:rPr lang="de-DE" dirty="0"/>
              <a:t>/</a:t>
            </a:r>
            <a:r>
              <a:rPr lang="de-DE" dirty="0" err="1"/>
              <a:t>images</a:t>
            </a:r>
            <a:r>
              <a:rPr lang="de-DE" dirty="0"/>
              <a:t>/M/MV5BMjJmZTRiN2MtMmM3Ny00ZmFlLWIzMmMtMmQ5MGEwOTZmNjZkXkEyXkFqcGdeQXVyNjUxMjc1OTM@._V1_.jpg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Christopher Langton</a:t>
            </a:r>
          </a:p>
        </p:txBody>
      </p:sp>
      <p:pic>
        <p:nvPicPr>
          <p:cNvPr id="13" name="Grafik 1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3505651-94B1-1CD8-7238-732D00DEE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69" t="14623" r="9980" b="14739"/>
          <a:stretch/>
        </p:blipFill>
        <p:spPr>
          <a:xfrm>
            <a:off x="5761547" y="101720"/>
            <a:ext cx="3312114" cy="2944702"/>
          </a:xfrm>
          <a:prstGeom prst="rect">
            <a:avLst/>
          </a:prstGeom>
        </p:spPr>
      </p:pic>
      <p:pic>
        <p:nvPicPr>
          <p:cNvPr id="19" name="Grafik 18" descr="Ein Bild, das Person, Menschliches Gesicht, Kleidung, Lächeln enthält.&#10;&#10;Automatisch generierte Beschreibung">
            <a:extLst>
              <a:ext uri="{FF2B5EF4-FFF2-40B4-BE49-F238E27FC236}">
                <a16:creationId xmlns:a16="http://schemas.microsoft.com/office/drawing/2014/main" id="{00D616FA-FFEE-FF0E-BFD6-C470C9075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860" y="76937"/>
            <a:ext cx="2095801" cy="3088294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94F5739D-3AB2-D6C9-F7B1-FF85C97CE1E7}"/>
              </a:ext>
            </a:extLst>
          </p:cNvPr>
          <p:cNvSpPr/>
          <p:nvPr/>
        </p:nvSpPr>
        <p:spPr bwMode="gray">
          <a:xfrm>
            <a:off x="6893170" y="240323"/>
            <a:ext cx="72968" cy="2854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>
              <a:solidFill>
                <a:schemeClr val="bg1"/>
              </a:solidFill>
            </a:endParaRPr>
          </a:p>
        </p:txBody>
      </p:sp>
      <p:pic>
        <p:nvPicPr>
          <p:cNvPr id="30" name="Grafik 29" descr="Ein Bild, das Grafiken, Kunst, Farbigkeit enthält.&#10;&#10;Automatisch generierte Beschreibung">
            <a:extLst>
              <a:ext uri="{FF2B5EF4-FFF2-40B4-BE49-F238E27FC236}">
                <a16:creationId xmlns:a16="http://schemas.microsoft.com/office/drawing/2014/main" id="{C8148817-0876-E89C-D2BA-97AFA19DB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144" y="885156"/>
            <a:ext cx="544570" cy="98512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7EC82949-8123-22DD-B3B7-5064DB80E8F7}"/>
              </a:ext>
            </a:extLst>
          </p:cNvPr>
          <p:cNvSpPr txBox="1"/>
          <p:nvPr/>
        </p:nvSpPr>
        <p:spPr bwMode="gray">
          <a:xfrm>
            <a:off x="445581" y="1523823"/>
            <a:ext cx="5275385" cy="22801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dirty="0"/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1600" dirty="0">
                <a:solidFill>
                  <a:schemeClr val="accent6">
                    <a:lumMod val="75000"/>
                  </a:schemeClr>
                </a:solidFill>
              </a:rPr>
              <a:t>(1) </a:t>
            </a:r>
            <a:r>
              <a:rPr lang="de-DE" sz="1600" dirty="0"/>
              <a:t>Langtons Ant 1986 erstmalig vorgestellt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de-DE" sz="1400" dirty="0"/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1400" dirty="0">
                <a:solidFill>
                  <a:schemeClr val="accent6">
                    <a:lumMod val="75000"/>
                  </a:schemeClr>
                </a:solidFill>
              </a:rPr>
              <a:t>(2) </a:t>
            </a:r>
            <a:r>
              <a:rPr lang="de-DE" sz="1400" dirty="0"/>
              <a:t>Fördert Maßgeblich das Interesse an </a:t>
            </a:r>
            <a:r>
              <a:rPr lang="de-DE" sz="1400" dirty="0" err="1"/>
              <a:t>Artificial</a:t>
            </a:r>
            <a:r>
              <a:rPr lang="de-DE" sz="1400" dirty="0"/>
              <a:t> Life in den 1980ern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E7F60A1-E314-AD9F-9326-09771A005794}"/>
              </a:ext>
            </a:extLst>
          </p:cNvPr>
          <p:cNvSpPr txBox="1"/>
          <p:nvPr/>
        </p:nvSpPr>
        <p:spPr bwMode="gray">
          <a:xfrm>
            <a:off x="6929654" y="3238099"/>
            <a:ext cx="20958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Baskerville Old Face" panose="02020602080505020303" pitchFamily="18" charset="77"/>
              </a:rPr>
              <a:t>“</a:t>
            </a:r>
            <a:r>
              <a:rPr lang="de-DE" dirty="0" err="1">
                <a:latin typeface="Baskerville Old Face" panose="02020602080505020303" pitchFamily="18" charset="77"/>
              </a:rPr>
              <a:t>It’s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going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to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be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hard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for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people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to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accept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the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idea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that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machines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can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be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alive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as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people</a:t>
            </a:r>
            <a:r>
              <a:rPr lang="de-DE" dirty="0">
                <a:latin typeface="Baskerville Old Face" panose="02020602080505020303" pitchFamily="18" charset="77"/>
              </a:rPr>
              <a:t>, […]</a:t>
            </a:r>
          </a:p>
          <a:p>
            <a:pPr algn="ctr"/>
            <a:r>
              <a:rPr lang="de-DE" dirty="0" err="1">
                <a:latin typeface="Baskerville Old Face" panose="02020602080505020303" pitchFamily="18" charset="77"/>
              </a:rPr>
              <a:t>if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that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stuff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is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put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together</a:t>
            </a:r>
            <a:r>
              <a:rPr lang="de-DE" dirty="0">
                <a:latin typeface="Baskerville Old Face" panose="02020602080505020303" pitchFamily="18" charset="77"/>
              </a:rPr>
              <a:t> in </a:t>
            </a:r>
            <a:r>
              <a:rPr lang="de-DE" dirty="0" err="1">
                <a:latin typeface="Baskerville Old Face" panose="02020602080505020303" pitchFamily="18" charset="77"/>
              </a:rPr>
              <a:t>the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right</a:t>
            </a:r>
            <a:r>
              <a:rPr lang="de-DE" dirty="0">
                <a:latin typeface="Baskerville Old Face" panose="02020602080505020303" pitchFamily="18" charset="77"/>
              </a:rPr>
              <a:t> </a:t>
            </a:r>
            <a:r>
              <a:rPr lang="de-DE" dirty="0" err="1">
                <a:latin typeface="Baskerville Old Face" panose="02020602080505020303" pitchFamily="18" charset="77"/>
              </a:rPr>
              <a:t>way</a:t>
            </a:r>
            <a:r>
              <a:rPr lang="de-DE" dirty="0">
                <a:latin typeface="Baskerville Old Face" panose="02020602080505020303" pitchFamily="18" charset="77"/>
              </a:rPr>
              <a:t>.“ - Langton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7FA6AB2A-3CB7-87A2-8122-24F8A5C77E4C}"/>
              </a:ext>
            </a:extLst>
          </p:cNvPr>
          <p:cNvSpPr txBox="1">
            <a:spLocks/>
          </p:cNvSpPr>
          <p:nvPr/>
        </p:nvSpPr>
        <p:spPr bwMode="gray">
          <a:xfrm>
            <a:off x="6929654" y="5461740"/>
            <a:ext cx="2139461" cy="38500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54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81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35" indent="-202520" algn="l" defTabSz="685868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8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3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2" indent="-171467" algn="l" defTabSz="68586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00" dirty="0">
                <a:solidFill>
                  <a:schemeClr val="bg2"/>
                </a:solidFill>
              </a:rPr>
              <a:t>Quellen: https://</a:t>
            </a:r>
            <a:r>
              <a:rPr lang="de-DE" sz="600" dirty="0" err="1">
                <a:solidFill>
                  <a:schemeClr val="bg2"/>
                </a:solidFill>
              </a:rPr>
              <a:t>medium.com</a:t>
            </a:r>
            <a:r>
              <a:rPr lang="de-DE" sz="600" dirty="0">
                <a:solidFill>
                  <a:schemeClr val="bg2"/>
                </a:solidFill>
              </a:rPr>
              <a:t>/</a:t>
            </a:r>
            <a:r>
              <a:rPr lang="de-DE" sz="600" dirty="0" err="1">
                <a:solidFill>
                  <a:schemeClr val="bg2"/>
                </a:solidFill>
              </a:rPr>
              <a:t>paul</a:t>
            </a:r>
            <a:r>
              <a:rPr lang="de-DE" sz="600" dirty="0">
                <a:solidFill>
                  <a:schemeClr val="bg2"/>
                </a:solidFill>
              </a:rPr>
              <a:t>-</a:t>
            </a:r>
            <a:r>
              <a:rPr lang="de-DE" sz="600" dirty="0" err="1">
                <a:solidFill>
                  <a:schemeClr val="bg2"/>
                </a:solidFill>
              </a:rPr>
              <a:t>austin</a:t>
            </a:r>
            <a:r>
              <a:rPr lang="de-DE" sz="600" dirty="0">
                <a:solidFill>
                  <a:schemeClr val="bg2"/>
                </a:solidFill>
              </a:rPr>
              <a:t>-</a:t>
            </a:r>
            <a:r>
              <a:rPr lang="de-DE" sz="600" dirty="0" err="1">
                <a:solidFill>
                  <a:schemeClr val="bg2"/>
                </a:solidFill>
              </a:rPr>
              <a:t>murphys</a:t>
            </a:r>
            <a:r>
              <a:rPr lang="de-DE" sz="600" dirty="0">
                <a:solidFill>
                  <a:schemeClr val="bg2"/>
                </a:solidFill>
              </a:rPr>
              <a:t>-essays-on-</a:t>
            </a:r>
            <a:r>
              <a:rPr lang="de-DE" sz="600" dirty="0" err="1">
                <a:solidFill>
                  <a:schemeClr val="bg2"/>
                </a:solidFill>
              </a:rPr>
              <a:t>philosophy</a:t>
            </a:r>
            <a:r>
              <a:rPr lang="de-DE" sz="600" dirty="0">
                <a:solidFill>
                  <a:schemeClr val="bg2"/>
                </a:solidFill>
              </a:rPr>
              <a:t>/christopher-langton-artificial-life-and-ultra-functionalism-3eb5fa8a92f0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20F5815-C889-E19F-8DA9-F4C6242BB4E2}"/>
              </a:ext>
            </a:extLst>
          </p:cNvPr>
          <p:cNvSpPr/>
          <p:nvPr/>
        </p:nvSpPr>
        <p:spPr bwMode="gray">
          <a:xfrm>
            <a:off x="405000" y="3219381"/>
            <a:ext cx="3106615" cy="2840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/>
          </a:p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de-DE" sz="1400" b="1" u="sng" dirty="0"/>
              <a:t>	DAS MODELL:	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e-DE" sz="100" b="1" u="sng" dirty="0"/>
              <a:t> 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e-DE" sz="1400" dirty="0"/>
              <a:t>   - Virtuelle Ameise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e-DE" sz="1400" dirty="0"/>
              <a:t>   - Bewegung auf einem Gitter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e-DE" sz="1400" dirty="0"/>
              <a:t>  - Einfache Regeln -&gt; komplexes Verhalten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e-DE" sz="1400" dirty="0"/>
              <a:t>   - Lokale Interaktionen -&gt; globale Muster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e-DE" sz="1400" dirty="0"/>
              <a:t>  - Erforschung von emergentem Verhalten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e-DE" sz="1400" dirty="0"/>
              <a:t>   - [Demonstrationswerkzeug]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3CFCD227-1271-ED1C-0421-FC22101B9DDD}"/>
              </a:ext>
            </a:extLst>
          </p:cNvPr>
          <p:cNvSpPr txBox="1"/>
          <p:nvPr/>
        </p:nvSpPr>
        <p:spPr bwMode="gray">
          <a:xfrm>
            <a:off x="3950677" y="4076129"/>
            <a:ext cx="2749037" cy="963183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32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!Die Definition von Emergenz!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EFB73306-7585-B997-6D35-B000FE5A2CCE}"/>
              </a:ext>
            </a:extLst>
          </p:cNvPr>
          <p:cNvSpPr txBox="1"/>
          <p:nvPr/>
        </p:nvSpPr>
        <p:spPr bwMode="gray">
          <a:xfrm>
            <a:off x="3950677" y="3805164"/>
            <a:ext cx="1178169" cy="260751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Was ist die…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B8ADE23-45A1-D010-17E4-1444D0359438}"/>
              </a:ext>
            </a:extLst>
          </p:cNvPr>
          <p:cNvSpPr txBox="1"/>
          <p:nvPr/>
        </p:nvSpPr>
        <p:spPr bwMode="gray">
          <a:xfrm>
            <a:off x="6318738" y="5073426"/>
            <a:ext cx="380977" cy="260751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… ?  </a:t>
            </a:r>
          </a:p>
        </p:txBody>
      </p:sp>
    </p:spTree>
    <p:extLst>
      <p:ext uri="{BB962C8B-B14F-4D97-AF65-F5344CB8AC3E}">
        <p14:creationId xmlns:p14="http://schemas.microsoft.com/office/powerpoint/2010/main" val="141535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u="sng" dirty="0">
                <a:solidFill>
                  <a:srgbClr val="F29400"/>
                </a:solidFill>
              </a:rPr>
              <a:t>Grids</a:t>
            </a:r>
            <a:r>
              <a:rPr lang="de-DE" dirty="0"/>
              <a:t> </a:t>
            </a:r>
            <a:r>
              <a:rPr lang="de-DE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∩</a:t>
            </a:r>
            <a:r>
              <a:rPr lang="de-DE" dirty="0"/>
              <a:t> Ants </a:t>
            </a:r>
            <a:r>
              <a:rPr lang="de-DE" b="0" i="0" u="none" strike="noStrike" dirty="0">
                <a:effectLst/>
                <a:latin typeface="Google Sans"/>
              </a:rPr>
              <a:t>⊂ Model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 dirty="0"/>
              <a:t>Präsentationstitel | Verfasser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4</a:t>
            </a:fld>
            <a:endParaRPr lang="de-DE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Basis-Implementierung mit Mesa</a:t>
            </a:r>
          </a:p>
        </p:txBody>
      </p:sp>
      <p:sp>
        <p:nvSpPr>
          <p:cNvPr id="8" name="AutoShape 2" descr="\cap ">
            <a:extLst>
              <a:ext uri="{FF2B5EF4-FFF2-40B4-BE49-F238E27FC236}">
                <a16:creationId xmlns:a16="http://schemas.microsoft.com/office/drawing/2014/main" id="{D366E527-F464-9193-50BF-365B36F697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\cap ">
            <a:extLst>
              <a:ext uri="{FF2B5EF4-FFF2-40B4-BE49-F238E27FC236}">
                <a16:creationId xmlns:a16="http://schemas.microsoft.com/office/drawing/2014/main" id="{22BD78DD-362D-30F8-4B4E-9A8A3FF83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46392A5-5E6B-5ECB-B688-12E968121C26}"/>
              </a:ext>
            </a:extLst>
          </p:cNvPr>
          <p:cNvSpPr txBox="1"/>
          <p:nvPr/>
        </p:nvSpPr>
        <p:spPr bwMode="gray">
          <a:xfrm>
            <a:off x="310660" y="1606379"/>
            <a:ext cx="4630615" cy="16455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b="1" u="sng" dirty="0">
                <a:solidFill>
                  <a:schemeClr val="accent6">
                    <a:lumMod val="75000"/>
                  </a:schemeClr>
                </a:solidFill>
              </a:rPr>
              <a:t>                </a:t>
            </a:r>
            <a:r>
              <a:rPr lang="de-DE" b="1" u="sng" dirty="0" err="1">
                <a:solidFill>
                  <a:schemeClr val="accent6">
                    <a:lumMod val="75000"/>
                  </a:schemeClr>
                </a:solidFill>
              </a:rPr>
              <a:t>Grid</a:t>
            </a:r>
            <a:r>
              <a:rPr lang="de-DE" b="1" u="sng" dirty="0">
                <a:solidFill>
                  <a:schemeClr val="accent6">
                    <a:lumMod val="75000"/>
                  </a:schemeClr>
                </a:solidFill>
              </a:rPr>
              <a:t> Agenten:	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de-DE" dirty="0"/>
              <a:t>Darstellung des Grids in Farbe (wie Pixel) 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de-DE" dirty="0"/>
              <a:t>„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exist</a:t>
            </a:r>
            <a:r>
              <a:rPr lang="de-DE" dirty="0"/>
              <a:t> and do </a:t>
            </a:r>
            <a:r>
              <a:rPr lang="de-DE" dirty="0" err="1"/>
              <a:t>nothing</a:t>
            </a:r>
            <a:r>
              <a:rPr lang="de-DE" dirty="0"/>
              <a:t>“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de-DE" dirty="0"/>
              <a:t>Width: 1 ; Height: 1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FF1EB72-7F4B-193F-32B1-ADF1B1E57E6D}"/>
              </a:ext>
            </a:extLst>
          </p:cNvPr>
          <p:cNvSpPr/>
          <p:nvPr/>
        </p:nvSpPr>
        <p:spPr bwMode="gray">
          <a:xfrm>
            <a:off x="2526323" y="2661118"/>
            <a:ext cx="363415" cy="3634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pic>
        <p:nvPicPr>
          <p:cNvPr id="15" name="Grafik 1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E39AE2B9-50B7-A39E-4742-5FCAB37A6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323" y="3073857"/>
            <a:ext cx="363415" cy="172771"/>
          </a:xfrm>
          <a:prstGeom prst="rect">
            <a:avLst/>
          </a:prstGeom>
        </p:spPr>
      </p:pic>
      <p:pic>
        <p:nvPicPr>
          <p:cNvPr id="16" name="Grafik 15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4B4CDCD-6895-F075-E40F-F69AAB96F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41416" y="2775465"/>
            <a:ext cx="363415" cy="172771"/>
          </a:xfrm>
          <a:prstGeom prst="rect">
            <a:avLst/>
          </a:prstGeom>
        </p:spPr>
      </p:pic>
      <p:pic>
        <p:nvPicPr>
          <p:cNvPr id="18" name="Grafik 17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F3879993-8834-A973-9035-795E7B03E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934" r="124" b="-13"/>
          <a:stretch/>
        </p:blipFill>
        <p:spPr>
          <a:xfrm>
            <a:off x="5203539" y="4905414"/>
            <a:ext cx="3264876" cy="849238"/>
          </a:xfrm>
          <a:prstGeom prst="rect">
            <a:avLst/>
          </a:prstGeom>
        </p:spPr>
      </p:pic>
      <p:pic>
        <p:nvPicPr>
          <p:cNvPr id="21" name="Grafik 20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2FB48820-4678-9A21-68AE-5FC02347F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00" r="4662" b="22217"/>
          <a:stretch/>
        </p:blipFill>
        <p:spPr>
          <a:xfrm>
            <a:off x="5203539" y="3792583"/>
            <a:ext cx="3116514" cy="978184"/>
          </a:xfrm>
          <a:prstGeom prst="rect">
            <a:avLst/>
          </a:prstGeom>
        </p:spPr>
      </p:pic>
      <p:pic>
        <p:nvPicPr>
          <p:cNvPr id="22" name="Grafik 21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9B42B651-76A2-1EAA-6A35-9E1C1CF4A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00" r="4662" b="48713"/>
          <a:stretch/>
        </p:blipFill>
        <p:spPr>
          <a:xfrm>
            <a:off x="675585" y="4921564"/>
            <a:ext cx="3116514" cy="937846"/>
          </a:xfrm>
          <a:prstGeom prst="rect">
            <a:avLst/>
          </a:prstGeom>
        </p:spPr>
      </p:pic>
      <p:pic>
        <p:nvPicPr>
          <p:cNvPr id="23" name="Grafik 22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E4612FE1-B399-55D2-9A08-C77FE1E4C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142"/>
          <a:stretch/>
        </p:blipFill>
        <p:spPr>
          <a:xfrm>
            <a:off x="675585" y="3790350"/>
            <a:ext cx="3116514" cy="951519"/>
          </a:xfrm>
          <a:prstGeom prst="rect">
            <a:avLst/>
          </a:prstGeom>
        </p:spPr>
      </p:pic>
      <p:pic>
        <p:nvPicPr>
          <p:cNvPr id="27" name="Grafik 26" descr="Ein Bild, das Farbigkeit, Quadrat, Gebäude, Fenster enthält.&#10;&#10;Automatisch generierte Beschreibung">
            <a:extLst>
              <a:ext uri="{FF2B5EF4-FFF2-40B4-BE49-F238E27FC236}">
                <a16:creationId xmlns:a16="http://schemas.microsoft.com/office/drawing/2014/main" id="{4831E799-5162-0F39-EA7D-375AA8DE2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531" y="1443062"/>
            <a:ext cx="2078892" cy="2078892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45AE8E-8A36-6802-A622-C3F1D5CBCE86}"/>
              </a:ext>
            </a:extLst>
          </p:cNvPr>
          <p:cNvSpPr txBox="1"/>
          <p:nvPr/>
        </p:nvSpPr>
        <p:spPr bwMode="gray">
          <a:xfrm>
            <a:off x="5035243" y="1087671"/>
            <a:ext cx="3601468" cy="4647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u="sng" dirty="0">
                <a:solidFill>
                  <a:srgbClr val="F29400"/>
                </a:solidFill>
              </a:rPr>
              <a:t>    GRID:	</a:t>
            </a:r>
          </a:p>
        </p:txBody>
      </p:sp>
      <p:sp>
        <p:nvSpPr>
          <p:cNvPr id="29" name="Rahmen 28">
            <a:extLst>
              <a:ext uri="{FF2B5EF4-FFF2-40B4-BE49-F238E27FC236}">
                <a16:creationId xmlns:a16="http://schemas.microsoft.com/office/drawing/2014/main" id="{D8F227DD-4C9B-6B4F-AEF0-8F7A4011438B}"/>
              </a:ext>
            </a:extLst>
          </p:cNvPr>
          <p:cNvSpPr/>
          <p:nvPr/>
        </p:nvSpPr>
        <p:spPr bwMode="gray">
          <a:xfrm>
            <a:off x="4724400" y="861646"/>
            <a:ext cx="4091354" cy="5269523"/>
          </a:xfrm>
          <a:custGeom>
            <a:avLst/>
            <a:gdLst>
              <a:gd name="connsiteX0" fmla="*/ 0 w 4091354"/>
              <a:gd name="connsiteY0" fmla="*/ 0 h 5269523"/>
              <a:gd name="connsiteX1" fmla="*/ 4091354 w 4091354"/>
              <a:gd name="connsiteY1" fmla="*/ 0 h 5269523"/>
              <a:gd name="connsiteX2" fmla="*/ 4091354 w 4091354"/>
              <a:gd name="connsiteY2" fmla="*/ 5269523 h 5269523"/>
              <a:gd name="connsiteX3" fmla="*/ 0 w 4091354"/>
              <a:gd name="connsiteY3" fmla="*/ 5269523 h 5269523"/>
              <a:gd name="connsiteX4" fmla="*/ 0 w 4091354"/>
              <a:gd name="connsiteY4" fmla="*/ 0 h 5269523"/>
              <a:gd name="connsiteX5" fmla="*/ 511419 w 4091354"/>
              <a:gd name="connsiteY5" fmla="*/ 511419 h 5269523"/>
              <a:gd name="connsiteX6" fmla="*/ 511419 w 4091354"/>
              <a:gd name="connsiteY6" fmla="*/ 4758104 h 5269523"/>
              <a:gd name="connsiteX7" fmla="*/ 3579935 w 4091354"/>
              <a:gd name="connsiteY7" fmla="*/ 4758104 h 5269523"/>
              <a:gd name="connsiteX8" fmla="*/ 3579935 w 4091354"/>
              <a:gd name="connsiteY8" fmla="*/ 511419 h 5269523"/>
              <a:gd name="connsiteX9" fmla="*/ 511419 w 4091354"/>
              <a:gd name="connsiteY9" fmla="*/ 511419 h 5269523"/>
              <a:gd name="connsiteX0" fmla="*/ 0 w 4091354"/>
              <a:gd name="connsiteY0" fmla="*/ 0 h 5269523"/>
              <a:gd name="connsiteX1" fmla="*/ 4091354 w 4091354"/>
              <a:gd name="connsiteY1" fmla="*/ 0 h 5269523"/>
              <a:gd name="connsiteX2" fmla="*/ 4091354 w 4091354"/>
              <a:gd name="connsiteY2" fmla="*/ 5269523 h 5269523"/>
              <a:gd name="connsiteX3" fmla="*/ 0 w 4091354"/>
              <a:gd name="connsiteY3" fmla="*/ 5269523 h 5269523"/>
              <a:gd name="connsiteX4" fmla="*/ 0 w 4091354"/>
              <a:gd name="connsiteY4" fmla="*/ 0 h 5269523"/>
              <a:gd name="connsiteX5" fmla="*/ 118696 w 4091354"/>
              <a:gd name="connsiteY5" fmla="*/ 153865 h 5269523"/>
              <a:gd name="connsiteX6" fmla="*/ 511419 w 4091354"/>
              <a:gd name="connsiteY6" fmla="*/ 4758104 h 5269523"/>
              <a:gd name="connsiteX7" fmla="*/ 3579935 w 4091354"/>
              <a:gd name="connsiteY7" fmla="*/ 4758104 h 5269523"/>
              <a:gd name="connsiteX8" fmla="*/ 3579935 w 4091354"/>
              <a:gd name="connsiteY8" fmla="*/ 511419 h 5269523"/>
              <a:gd name="connsiteX9" fmla="*/ 118696 w 4091354"/>
              <a:gd name="connsiteY9" fmla="*/ 153865 h 5269523"/>
              <a:gd name="connsiteX0" fmla="*/ 0 w 4091354"/>
              <a:gd name="connsiteY0" fmla="*/ 0 h 5269523"/>
              <a:gd name="connsiteX1" fmla="*/ 4091354 w 4091354"/>
              <a:gd name="connsiteY1" fmla="*/ 0 h 5269523"/>
              <a:gd name="connsiteX2" fmla="*/ 4091354 w 4091354"/>
              <a:gd name="connsiteY2" fmla="*/ 5269523 h 5269523"/>
              <a:gd name="connsiteX3" fmla="*/ 0 w 4091354"/>
              <a:gd name="connsiteY3" fmla="*/ 5269523 h 5269523"/>
              <a:gd name="connsiteX4" fmla="*/ 0 w 4091354"/>
              <a:gd name="connsiteY4" fmla="*/ 0 h 5269523"/>
              <a:gd name="connsiteX5" fmla="*/ 118696 w 4091354"/>
              <a:gd name="connsiteY5" fmla="*/ 153865 h 5269523"/>
              <a:gd name="connsiteX6" fmla="*/ 511419 w 4091354"/>
              <a:gd name="connsiteY6" fmla="*/ 4758104 h 5269523"/>
              <a:gd name="connsiteX7" fmla="*/ 3579935 w 4091354"/>
              <a:gd name="connsiteY7" fmla="*/ 4758104 h 5269523"/>
              <a:gd name="connsiteX8" fmla="*/ 3966797 w 4091354"/>
              <a:gd name="connsiteY8" fmla="*/ 130419 h 5269523"/>
              <a:gd name="connsiteX9" fmla="*/ 118696 w 4091354"/>
              <a:gd name="connsiteY9" fmla="*/ 153865 h 5269523"/>
              <a:gd name="connsiteX0" fmla="*/ 0 w 4091354"/>
              <a:gd name="connsiteY0" fmla="*/ 0 h 5269523"/>
              <a:gd name="connsiteX1" fmla="*/ 4091354 w 4091354"/>
              <a:gd name="connsiteY1" fmla="*/ 0 h 5269523"/>
              <a:gd name="connsiteX2" fmla="*/ 4091354 w 4091354"/>
              <a:gd name="connsiteY2" fmla="*/ 5269523 h 5269523"/>
              <a:gd name="connsiteX3" fmla="*/ 0 w 4091354"/>
              <a:gd name="connsiteY3" fmla="*/ 5269523 h 5269523"/>
              <a:gd name="connsiteX4" fmla="*/ 0 w 4091354"/>
              <a:gd name="connsiteY4" fmla="*/ 0 h 5269523"/>
              <a:gd name="connsiteX5" fmla="*/ 118696 w 4091354"/>
              <a:gd name="connsiteY5" fmla="*/ 153865 h 5269523"/>
              <a:gd name="connsiteX6" fmla="*/ 511419 w 4091354"/>
              <a:gd name="connsiteY6" fmla="*/ 4758104 h 5269523"/>
              <a:gd name="connsiteX7" fmla="*/ 3990242 w 4091354"/>
              <a:gd name="connsiteY7" fmla="*/ 5197719 h 5269523"/>
              <a:gd name="connsiteX8" fmla="*/ 3966797 w 4091354"/>
              <a:gd name="connsiteY8" fmla="*/ 130419 h 5269523"/>
              <a:gd name="connsiteX9" fmla="*/ 118696 w 4091354"/>
              <a:gd name="connsiteY9" fmla="*/ 153865 h 5269523"/>
              <a:gd name="connsiteX0" fmla="*/ 0 w 4091354"/>
              <a:gd name="connsiteY0" fmla="*/ 0 h 5269523"/>
              <a:gd name="connsiteX1" fmla="*/ 4091354 w 4091354"/>
              <a:gd name="connsiteY1" fmla="*/ 0 h 5269523"/>
              <a:gd name="connsiteX2" fmla="*/ 4091354 w 4091354"/>
              <a:gd name="connsiteY2" fmla="*/ 5269523 h 5269523"/>
              <a:gd name="connsiteX3" fmla="*/ 0 w 4091354"/>
              <a:gd name="connsiteY3" fmla="*/ 5269523 h 5269523"/>
              <a:gd name="connsiteX4" fmla="*/ 0 w 4091354"/>
              <a:gd name="connsiteY4" fmla="*/ 0 h 5269523"/>
              <a:gd name="connsiteX5" fmla="*/ 118696 w 4091354"/>
              <a:gd name="connsiteY5" fmla="*/ 153865 h 5269523"/>
              <a:gd name="connsiteX6" fmla="*/ 159727 w 4091354"/>
              <a:gd name="connsiteY6" fmla="*/ 5103935 h 5269523"/>
              <a:gd name="connsiteX7" fmla="*/ 3990242 w 4091354"/>
              <a:gd name="connsiteY7" fmla="*/ 5197719 h 5269523"/>
              <a:gd name="connsiteX8" fmla="*/ 3966797 w 4091354"/>
              <a:gd name="connsiteY8" fmla="*/ 130419 h 5269523"/>
              <a:gd name="connsiteX9" fmla="*/ 118696 w 4091354"/>
              <a:gd name="connsiteY9" fmla="*/ 153865 h 5269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1354" h="5269523">
                <a:moveTo>
                  <a:pt x="0" y="0"/>
                </a:moveTo>
                <a:lnTo>
                  <a:pt x="4091354" y="0"/>
                </a:lnTo>
                <a:lnTo>
                  <a:pt x="4091354" y="5269523"/>
                </a:lnTo>
                <a:lnTo>
                  <a:pt x="0" y="5269523"/>
                </a:lnTo>
                <a:lnTo>
                  <a:pt x="0" y="0"/>
                </a:lnTo>
                <a:close/>
                <a:moveTo>
                  <a:pt x="118696" y="153865"/>
                </a:moveTo>
                <a:lnTo>
                  <a:pt x="159727" y="5103935"/>
                </a:lnTo>
                <a:lnTo>
                  <a:pt x="3990242" y="5197719"/>
                </a:lnTo>
                <a:lnTo>
                  <a:pt x="3966797" y="130419"/>
                </a:lnTo>
                <a:lnTo>
                  <a:pt x="118696" y="15386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>
              <a:solidFill>
                <a:schemeClr val="tx1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30241ED-A370-228E-85F4-7B2555B561F0}"/>
              </a:ext>
            </a:extLst>
          </p:cNvPr>
          <p:cNvSpPr txBox="1"/>
          <p:nvPr/>
        </p:nvSpPr>
        <p:spPr bwMode="gray">
          <a:xfrm>
            <a:off x="6471139" y="5704977"/>
            <a:ext cx="2497015" cy="376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2800" b="1" dirty="0">
                <a:solidFill>
                  <a:srgbClr val="F29400"/>
                </a:solidFill>
              </a:rPr>
              <a:t>Erweiterungen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9631DF8A-610E-1BC7-565A-A5C6B9FC38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80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Grids </a:t>
            </a:r>
            <a:r>
              <a:rPr lang="de-DE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∩</a:t>
            </a:r>
            <a:r>
              <a:rPr lang="de-DE" dirty="0"/>
              <a:t> </a:t>
            </a:r>
            <a:r>
              <a:rPr lang="de-DE" u="sng" dirty="0">
                <a:solidFill>
                  <a:srgbClr val="F29400"/>
                </a:solidFill>
              </a:rPr>
              <a:t>Ants</a:t>
            </a:r>
            <a:r>
              <a:rPr lang="de-DE" dirty="0"/>
              <a:t> </a:t>
            </a:r>
            <a:r>
              <a:rPr lang="de-DE" b="0" i="0" u="none" strike="noStrike" dirty="0">
                <a:effectLst/>
                <a:latin typeface="Google Sans"/>
              </a:rPr>
              <a:t>⊂ Model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 dirty="0"/>
              <a:t>Präsentationstitel | Verfasser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5</a:t>
            </a:fld>
            <a:endParaRPr lang="de-DE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Basis-Implementierung mit Mesa</a:t>
            </a:r>
          </a:p>
        </p:txBody>
      </p:sp>
      <p:sp>
        <p:nvSpPr>
          <p:cNvPr id="8" name="AutoShape 2" descr="\cap ">
            <a:extLst>
              <a:ext uri="{FF2B5EF4-FFF2-40B4-BE49-F238E27FC236}">
                <a16:creationId xmlns:a16="http://schemas.microsoft.com/office/drawing/2014/main" id="{D366E527-F464-9193-50BF-365B36F697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\cap ">
            <a:extLst>
              <a:ext uri="{FF2B5EF4-FFF2-40B4-BE49-F238E27FC236}">
                <a16:creationId xmlns:a16="http://schemas.microsoft.com/office/drawing/2014/main" id="{22BD78DD-362D-30F8-4B4E-9A8A3FF83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46392A5-5E6B-5ECB-B688-12E968121C26}"/>
              </a:ext>
            </a:extLst>
          </p:cNvPr>
          <p:cNvSpPr txBox="1"/>
          <p:nvPr/>
        </p:nvSpPr>
        <p:spPr bwMode="gray">
          <a:xfrm>
            <a:off x="5087815" y="1063034"/>
            <a:ext cx="3921368" cy="1576229"/>
          </a:xfrm>
          <a:prstGeom prst="rect">
            <a:avLst/>
          </a:prstGeom>
          <a:noFill/>
          <a:ln w="38100">
            <a:solidFill>
              <a:srgbClr val="F294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1600" b="1" u="sng" dirty="0">
                <a:solidFill>
                  <a:schemeClr val="accent6">
                    <a:lumMod val="75000"/>
                  </a:schemeClr>
                </a:solidFill>
              </a:rPr>
              <a:t>                  Ant-Agent:  		</a:t>
            </a:r>
          </a:p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100" b="1" u="sng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de-DE" sz="1600" dirty="0"/>
              <a:t>Besitzt elementare Funktionen (</a:t>
            </a:r>
            <a:r>
              <a:rPr lang="de-DE" sz="1200" dirty="0"/>
              <a:t>turn(), </a:t>
            </a:r>
            <a:r>
              <a:rPr lang="de-DE" sz="1200" dirty="0" err="1"/>
              <a:t>move</a:t>
            </a:r>
            <a:r>
              <a:rPr lang="de-DE" sz="1200" dirty="0"/>
              <a:t>()</a:t>
            </a:r>
            <a:r>
              <a:rPr lang="de-DE" sz="1600" dirty="0"/>
              <a:t>)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de-DE" sz="1600" dirty="0" err="1"/>
              <a:t>Change_color_on_move</a:t>
            </a:r>
            <a:r>
              <a:rPr lang="de-DE" sz="1600" dirty="0"/>
              <a:t>() Funktion 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</a:rPr>
              <a:t>-&gt;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1600" dirty="0">
                <a:solidFill>
                  <a:schemeClr val="accent6">
                    <a:lumMod val="75000"/>
                  </a:schemeClr>
                </a:solidFill>
              </a:rPr>
              <a:t>-&gt;</a:t>
            </a:r>
            <a:r>
              <a:rPr lang="de-DE" sz="1600" dirty="0"/>
              <a:t>  basierend auf simplen Regeln</a:t>
            </a:r>
          </a:p>
        </p:txBody>
      </p:sp>
      <p:pic>
        <p:nvPicPr>
          <p:cNvPr id="13" name="Grafik 12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63690C2E-62BD-3FF2-5337-73E77C636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69" t="7597" r="69292" b="68278"/>
          <a:stretch/>
        </p:blipFill>
        <p:spPr>
          <a:xfrm>
            <a:off x="228602" y="1392250"/>
            <a:ext cx="2397368" cy="1803415"/>
          </a:xfrm>
          <a:prstGeom prst="rect">
            <a:avLst/>
          </a:prstGeom>
        </p:spPr>
      </p:pic>
      <p:pic>
        <p:nvPicPr>
          <p:cNvPr id="20" name="Grafik 19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95921B21-0F98-74D3-BDC8-CD916B434F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048" b="24758"/>
          <a:stretch/>
        </p:blipFill>
        <p:spPr>
          <a:xfrm>
            <a:off x="228602" y="4675561"/>
            <a:ext cx="2889737" cy="1330296"/>
          </a:xfrm>
          <a:prstGeom prst="rect">
            <a:avLst/>
          </a:prstGeom>
        </p:spPr>
      </p:pic>
      <p:pic>
        <p:nvPicPr>
          <p:cNvPr id="9" name="Grafik 8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39233CA9-D501-D227-C8D7-E44C440D1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93" t="31686" r="70635" b="53032"/>
          <a:stretch/>
        </p:blipFill>
        <p:spPr>
          <a:xfrm>
            <a:off x="228602" y="3276600"/>
            <a:ext cx="2473567" cy="124534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0F8EDC9-D2F8-402E-F190-4396A7C04B6A}"/>
              </a:ext>
            </a:extLst>
          </p:cNvPr>
          <p:cNvSpPr txBox="1"/>
          <p:nvPr/>
        </p:nvSpPr>
        <p:spPr bwMode="gray">
          <a:xfrm>
            <a:off x="3018693" y="2457499"/>
            <a:ext cx="1553307" cy="401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2000" dirty="0">
                <a:solidFill>
                  <a:schemeClr val="accent6">
                    <a:lumMod val="75000"/>
                  </a:schemeClr>
                </a:solidFill>
              </a:rPr>
              <a:t>(1) </a:t>
            </a:r>
            <a:r>
              <a:rPr lang="de-DE" sz="2000" dirty="0" err="1"/>
              <a:t>turn_left</a:t>
            </a:r>
            <a:r>
              <a:rPr lang="de-DE" sz="2000" dirty="0"/>
              <a:t>()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DE63DA-B169-DFF0-5003-0195D8025C30}"/>
              </a:ext>
            </a:extLst>
          </p:cNvPr>
          <p:cNvSpPr txBox="1"/>
          <p:nvPr/>
        </p:nvSpPr>
        <p:spPr bwMode="gray">
          <a:xfrm>
            <a:off x="3118339" y="3685561"/>
            <a:ext cx="1553307" cy="401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2000" dirty="0">
                <a:solidFill>
                  <a:schemeClr val="accent6">
                    <a:lumMod val="75000"/>
                  </a:schemeClr>
                </a:solidFill>
              </a:rPr>
              <a:t>(2) </a:t>
            </a:r>
            <a:r>
              <a:rPr lang="de-DE" sz="2000" dirty="0" err="1"/>
              <a:t>turn_right</a:t>
            </a:r>
            <a:r>
              <a:rPr lang="de-DE" sz="2000" dirty="0"/>
              <a:t>()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AF14F37-D108-3BDC-8A3E-A7E676DCB392}"/>
              </a:ext>
            </a:extLst>
          </p:cNvPr>
          <p:cNvSpPr txBox="1"/>
          <p:nvPr/>
        </p:nvSpPr>
        <p:spPr bwMode="gray">
          <a:xfrm>
            <a:off x="3352801" y="5252968"/>
            <a:ext cx="2309446" cy="401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2000" dirty="0">
                <a:solidFill>
                  <a:schemeClr val="accent6">
                    <a:lumMod val="75000"/>
                  </a:schemeClr>
                </a:solidFill>
              </a:rPr>
              <a:t>(3) </a:t>
            </a:r>
            <a:r>
              <a:rPr lang="de-DE" sz="2000" dirty="0" err="1"/>
              <a:t>move_forward</a:t>
            </a:r>
            <a:r>
              <a:rPr lang="de-DE" sz="2000" dirty="0"/>
              <a:t>()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692C3AC-38E1-260B-4773-CC6141E03AC0}"/>
              </a:ext>
            </a:extLst>
          </p:cNvPr>
          <p:cNvSpPr txBox="1"/>
          <p:nvPr/>
        </p:nvSpPr>
        <p:spPr bwMode="gray">
          <a:xfrm>
            <a:off x="2793024" y="1556793"/>
            <a:ext cx="1805353" cy="401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1100" dirty="0">
                <a:solidFill>
                  <a:schemeClr val="accent6">
                    <a:lumMod val="75000"/>
                  </a:schemeClr>
                </a:solidFill>
              </a:rPr>
              <a:t>(0) </a:t>
            </a:r>
            <a:r>
              <a:rPr lang="de-DE" sz="1100" dirty="0"/>
              <a:t>Konstruktor()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7022F4B-17A0-3733-8F5E-EBCD90573D25}"/>
              </a:ext>
            </a:extLst>
          </p:cNvPr>
          <p:cNvSpPr txBox="1"/>
          <p:nvPr/>
        </p:nvSpPr>
        <p:spPr bwMode="gray">
          <a:xfrm>
            <a:off x="6100695" y="3639319"/>
            <a:ext cx="2930215" cy="14653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6600" dirty="0"/>
              <a:t>  . . .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C06FDC2D-E5E4-CAF1-D162-F0F2777B25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39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Grids </a:t>
            </a:r>
            <a:r>
              <a:rPr lang="de-DE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∩</a:t>
            </a:r>
            <a:r>
              <a:rPr lang="de-DE" dirty="0"/>
              <a:t> </a:t>
            </a:r>
            <a:r>
              <a:rPr lang="de-DE" u="sng" dirty="0">
                <a:solidFill>
                  <a:srgbClr val="F29400"/>
                </a:solidFill>
              </a:rPr>
              <a:t>Ants</a:t>
            </a:r>
            <a:r>
              <a:rPr lang="de-DE" dirty="0"/>
              <a:t> </a:t>
            </a:r>
            <a:r>
              <a:rPr lang="de-DE" b="0" i="0" u="none" strike="noStrike" dirty="0">
                <a:effectLst/>
                <a:latin typeface="Google Sans"/>
              </a:rPr>
              <a:t>⊂ Model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 dirty="0"/>
              <a:t>Präsentationstitel | Verfasser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6</a:t>
            </a:fld>
            <a:endParaRPr lang="de-DE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Basis-Implementierung mit Mesa</a:t>
            </a:r>
          </a:p>
        </p:txBody>
      </p:sp>
      <p:pic>
        <p:nvPicPr>
          <p:cNvPr id="17" name="Grafik 16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EB0A1566-30A5-E351-559B-35DD5FA08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30" t="47486" r="50081" b="29892"/>
          <a:stretch/>
        </p:blipFill>
        <p:spPr>
          <a:xfrm>
            <a:off x="240323" y="1759034"/>
            <a:ext cx="4982308" cy="1691070"/>
          </a:xfrm>
          <a:prstGeom prst="rect">
            <a:avLst/>
          </a:prstGeom>
        </p:spPr>
      </p:pic>
      <p:pic>
        <p:nvPicPr>
          <p:cNvPr id="18" name="Grafik 17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205F5ADA-D5AA-A9A7-F95B-BE9289AA4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30" t="70144" r="50081" b="12557"/>
          <a:stretch/>
        </p:blipFill>
        <p:spPr>
          <a:xfrm>
            <a:off x="263770" y="3999961"/>
            <a:ext cx="4982309" cy="129320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E39249D7-6777-6D85-9C14-07BB924E92A3}"/>
              </a:ext>
            </a:extLst>
          </p:cNvPr>
          <p:cNvSpPr/>
          <p:nvPr/>
        </p:nvSpPr>
        <p:spPr bwMode="gray">
          <a:xfrm>
            <a:off x="1758462" y="2593150"/>
            <a:ext cx="316523" cy="10550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D6E2C6D-EA4B-30A0-25EC-E4A3E28AFAC8}"/>
              </a:ext>
            </a:extLst>
          </p:cNvPr>
          <p:cNvSpPr txBox="1"/>
          <p:nvPr/>
        </p:nvSpPr>
        <p:spPr bwMode="gray">
          <a:xfrm>
            <a:off x="1777270" y="2604569"/>
            <a:ext cx="847477" cy="28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800" dirty="0" err="1">
                <a:solidFill>
                  <a:srgbClr val="E0E1AD"/>
                </a:solidFill>
              </a:rPr>
              <a:t>right</a:t>
            </a:r>
            <a:r>
              <a:rPr lang="de-DE" sz="800" dirty="0">
                <a:solidFill>
                  <a:srgbClr val="E0E1AD"/>
                </a:solidFill>
              </a:rPr>
              <a:t>()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67A6A09-B650-0E58-CE1A-10448FD7883D}"/>
              </a:ext>
            </a:extLst>
          </p:cNvPr>
          <p:cNvSpPr txBox="1"/>
          <p:nvPr/>
        </p:nvSpPr>
        <p:spPr bwMode="gray">
          <a:xfrm>
            <a:off x="5474677" y="1216269"/>
            <a:ext cx="3593123" cy="34876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b="1" dirty="0">
                <a:solidFill>
                  <a:srgbClr val="F29400"/>
                </a:solidFill>
              </a:rPr>
              <a:t>simple Regeln: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de-DE" dirty="0"/>
              <a:t>mache Weiß zu Schwarz | Schwarz zu Weiß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de-DE" dirty="0"/>
              <a:t>drehe dich nach links |  rechts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de-DE" dirty="0"/>
              <a:t>gehe einen Schritt voraus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F29400"/>
                </a:solidFill>
              </a:rPr>
              <a:t>-&gt;</a:t>
            </a:r>
            <a:r>
              <a:rPr lang="de-DE" dirty="0"/>
              <a:t> zwei Farben + Drehungen führen       zur Regel: </a:t>
            </a:r>
            <a:r>
              <a:rPr lang="de-DE" u="sng" dirty="0"/>
              <a:t>R,L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4AB9F16-FEDE-2A9C-7478-B710992A4B2E}"/>
              </a:ext>
            </a:extLst>
          </p:cNvPr>
          <p:cNvSpPr txBox="1"/>
          <p:nvPr/>
        </p:nvSpPr>
        <p:spPr bwMode="gray">
          <a:xfrm>
            <a:off x="5550879" y="4051894"/>
            <a:ext cx="3423138" cy="12170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F29400"/>
                </a:solidFill>
              </a:rPr>
              <a:t>+</a:t>
            </a:r>
            <a:r>
              <a:rPr lang="de-DE" dirty="0"/>
              <a:t> 2 Farben (Purple &amp; Yellow)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F29400"/>
                </a:solidFill>
              </a:rPr>
              <a:t>-&gt;</a:t>
            </a:r>
            <a:r>
              <a:rPr lang="de-DE" dirty="0"/>
              <a:t> Regel: </a:t>
            </a:r>
            <a:r>
              <a:rPr lang="de-DE" u="sng" dirty="0"/>
              <a:t>L,L,R,R</a:t>
            </a:r>
          </a:p>
        </p:txBody>
      </p:sp>
      <p:sp>
        <p:nvSpPr>
          <p:cNvPr id="24" name="Rahmen 23">
            <a:extLst>
              <a:ext uri="{FF2B5EF4-FFF2-40B4-BE49-F238E27FC236}">
                <a16:creationId xmlns:a16="http://schemas.microsoft.com/office/drawing/2014/main" id="{66A9841C-843E-4BBB-81C6-F26A59DC8962}"/>
              </a:ext>
            </a:extLst>
          </p:cNvPr>
          <p:cNvSpPr/>
          <p:nvPr/>
        </p:nvSpPr>
        <p:spPr bwMode="gray">
          <a:xfrm>
            <a:off x="70340" y="3696517"/>
            <a:ext cx="8903677" cy="1820486"/>
          </a:xfrm>
          <a:custGeom>
            <a:avLst/>
            <a:gdLst>
              <a:gd name="connsiteX0" fmla="*/ 0 w 8903677"/>
              <a:gd name="connsiteY0" fmla="*/ 0 h 2227384"/>
              <a:gd name="connsiteX1" fmla="*/ 8903677 w 8903677"/>
              <a:gd name="connsiteY1" fmla="*/ 0 h 2227384"/>
              <a:gd name="connsiteX2" fmla="*/ 8903677 w 8903677"/>
              <a:gd name="connsiteY2" fmla="*/ 2227384 h 2227384"/>
              <a:gd name="connsiteX3" fmla="*/ 0 w 8903677"/>
              <a:gd name="connsiteY3" fmla="*/ 2227384 h 2227384"/>
              <a:gd name="connsiteX4" fmla="*/ 0 w 8903677"/>
              <a:gd name="connsiteY4" fmla="*/ 0 h 2227384"/>
              <a:gd name="connsiteX5" fmla="*/ 278423 w 8903677"/>
              <a:gd name="connsiteY5" fmla="*/ 278423 h 2227384"/>
              <a:gd name="connsiteX6" fmla="*/ 278423 w 8903677"/>
              <a:gd name="connsiteY6" fmla="*/ 1948961 h 2227384"/>
              <a:gd name="connsiteX7" fmla="*/ 8625254 w 8903677"/>
              <a:gd name="connsiteY7" fmla="*/ 1948961 h 2227384"/>
              <a:gd name="connsiteX8" fmla="*/ 8625254 w 8903677"/>
              <a:gd name="connsiteY8" fmla="*/ 278423 h 2227384"/>
              <a:gd name="connsiteX9" fmla="*/ 278423 w 8903677"/>
              <a:gd name="connsiteY9" fmla="*/ 278423 h 2227384"/>
              <a:gd name="connsiteX0" fmla="*/ 0 w 8903677"/>
              <a:gd name="connsiteY0" fmla="*/ 0 h 2227384"/>
              <a:gd name="connsiteX1" fmla="*/ 8903677 w 8903677"/>
              <a:gd name="connsiteY1" fmla="*/ 0 h 2227384"/>
              <a:gd name="connsiteX2" fmla="*/ 8903677 w 8903677"/>
              <a:gd name="connsiteY2" fmla="*/ 2227384 h 2227384"/>
              <a:gd name="connsiteX3" fmla="*/ 0 w 8903677"/>
              <a:gd name="connsiteY3" fmla="*/ 2227384 h 2227384"/>
              <a:gd name="connsiteX4" fmla="*/ 0 w 8903677"/>
              <a:gd name="connsiteY4" fmla="*/ 0 h 2227384"/>
              <a:gd name="connsiteX5" fmla="*/ 278423 w 8903677"/>
              <a:gd name="connsiteY5" fmla="*/ 278423 h 2227384"/>
              <a:gd name="connsiteX6" fmla="*/ 278423 w 8903677"/>
              <a:gd name="connsiteY6" fmla="*/ 1948961 h 2227384"/>
              <a:gd name="connsiteX7" fmla="*/ 8625254 w 8903677"/>
              <a:gd name="connsiteY7" fmla="*/ 1948961 h 2227384"/>
              <a:gd name="connsiteX8" fmla="*/ 8812824 w 8903677"/>
              <a:gd name="connsiteY8" fmla="*/ 114300 h 2227384"/>
              <a:gd name="connsiteX9" fmla="*/ 278423 w 8903677"/>
              <a:gd name="connsiteY9" fmla="*/ 278423 h 2227384"/>
              <a:gd name="connsiteX0" fmla="*/ 0 w 8903677"/>
              <a:gd name="connsiteY0" fmla="*/ 0 h 2227384"/>
              <a:gd name="connsiteX1" fmla="*/ 8903677 w 8903677"/>
              <a:gd name="connsiteY1" fmla="*/ 0 h 2227384"/>
              <a:gd name="connsiteX2" fmla="*/ 8903677 w 8903677"/>
              <a:gd name="connsiteY2" fmla="*/ 2227384 h 2227384"/>
              <a:gd name="connsiteX3" fmla="*/ 0 w 8903677"/>
              <a:gd name="connsiteY3" fmla="*/ 2227384 h 2227384"/>
              <a:gd name="connsiteX4" fmla="*/ 0 w 8903677"/>
              <a:gd name="connsiteY4" fmla="*/ 0 h 2227384"/>
              <a:gd name="connsiteX5" fmla="*/ 90853 w 8903677"/>
              <a:gd name="connsiteY5" fmla="*/ 172916 h 2227384"/>
              <a:gd name="connsiteX6" fmla="*/ 278423 w 8903677"/>
              <a:gd name="connsiteY6" fmla="*/ 1948961 h 2227384"/>
              <a:gd name="connsiteX7" fmla="*/ 8625254 w 8903677"/>
              <a:gd name="connsiteY7" fmla="*/ 1948961 h 2227384"/>
              <a:gd name="connsiteX8" fmla="*/ 8812824 w 8903677"/>
              <a:gd name="connsiteY8" fmla="*/ 114300 h 2227384"/>
              <a:gd name="connsiteX9" fmla="*/ 90853 w 8903677"/>
              <a:gd name="connsiteY9" fmla="*/ 172916 h 2227384"/>
              <a:gd name="connsiteX0" fmla="*/ 0 w 8903677"/>
              <a:gd name="connsiteY0" fmla="*/ 0 h 2227384"/>
              <a:gd name="connsiteX1" fmla="*/ 8903677 w 8903677"/>
              <a:gd name="connsiteY1" fmla="*/ 0 h 2227384"/>
              <a:gd name="connsiteX2" fmla="*/ 8903677 w 8903677"/>
              <a:gd name="connsiteY2" fmla="*/ 2227384 h 2227384"/>
              <a:gd name="connsiteX3" fmla="*/ 0 w 8903677"/>
              <a:gd name="connsiteY3" fmla="*/ 2227384 h 2227384"/>
              <a:gd name="connsiteX4" fmla="*/ 0 w 8903677"/>
              <a:gd name="connsiteY4" fmla="*/ 0 h 2227384"/>
              <a:gd name="connsiteX5" fmla="*/ 90853 w 8903677"/>
              <a:gd name="connsiteY5" fmla="*/ 172916 h 2227384"/>
              <a:gd name="connsiteX6" fmla="*/ 108439 w 8903677"/>
              <a:gd name="connsiteY6" fmla="*/ 2124808 h 2227384"/>
              <a:gd name="connsiteX7" fmla="*/ 8625254 w 8903677"/>
              <a:gd name="connsiteY7" fmla="*/ 1948961 h 2227384"/>
              <a:gd name="connsiteX8" fmla="*/ 8812824 w 8903677"/>
              <a:gd name="connsiteY8" fmla="*/ 114300 h 2227384"/>
              <a:gd name="connsiteX9" fmla="*/ 90853 w 8903677"/>
              <a:gd name="connsiteY9" fmla="*/ 172916 h 2227384"/>
              <a:gd name="connsiteX0" fmla="*/ 0 w 8903677"/>
              <a:gd name="connsiteY0" fmla="*/ 0 h 2227384"/>
              <a:gd name="connsiteX1" fmla="*/ 8903677 w 8903677"/>
              <a:gd name="connsiteY1" fmla="*/ 0 h 2227384"/>
              <a:gd name="connsiteX2" fmla="*/ 8903677 w 8903677"/>
              <a:gd name="connsiteY2" fmla="*/ 2227384 h 2227384"/>
              <a:gd name="connsiteX3" fmla="*/ 0 w 8903677"/>
              <a:gd name="connsiteY3" fmla="*/ 2227384 h 2227384"/>
              <a:gd name="connsiteX4" fmla="*/ 0 w 8903677"/>
              <a:gd name="connsiteY4" fmla="*/ 0 h 2227384"/>
              <a:gd name="connsiteX5" fmla="*/ 90853 w 8903677"/>
              <a:gd name="connsiteY5" fmla="*/ 172916 h 2227384"/>
              <a:gd name="connsiteX6" fmla="*/ 108439 w 8903677"/>
              <a:gd name="connsiteY6" fmla="*/ 2124808 h 2227384"/>
              <a:gd name="connsiteX7" fmla="*/ 8701454 w 8903677"/>
              <a:gd name="connsiteY7" fmla="*/ 2054469 h 2227384"/>
              <a:gd name="connsiteX8" fmla="*/ 8812824 w 8903677"/>
              <a:gd name="connsiteY8" fmla="*/ 114300 h 2227384"/>
              <a:gd name="connsiteX9" fmla="*/ 90853 w 8903677"/>
              <a:gd name="connsiteY9" fmla="*/ 172916 h 222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3677" h="2227384">
                <a:moveTo>
                  <a:pt x="0" y="0"/>
                </a:moveTo>
                <a:lnTo>
                  <a:pt x="8903677" y="0"/>
                </a:lnTo>
                <a:lnTo>
                  <a:pt x="8903677" y="2227384"/>
                </a:lnTo>
                <a:lnTo>
                  <a:pt x="0" y="2227384"/>
                </a:lnTo>
                <a:lnTo>
                  <a:pt x="0" y="0"/>
                </a:lnTo>
                <a:close/>
                <a:moveTo>
                  <a:pt x="90853" y="172916"/>
                </a:moveTo>
                <a:lnTo>
                  <a:pt x="108439" y="2124808"/>
                </a:lnTo>
                <a:lnTo>
                  <a:pt x="8701454" y="2054469"/>
                </a:lnTo>
                <a:lnTo>
                  <a:pt x="8812824" y="114300"/>
                </a:lnTo>
                <a:lnTo>
                  <a:pt x="90853" y="1729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>
              <a:solidFill>
                <a:schemeClr val="tx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BF9262C-84FC-6A95-29B4-E5396F9B11A9}"/>
              </a:ext>
            </a:extLst>
          </p:cNvPr>
          <p:cNvSpPr txBox="1"/>
          <p:nvPr/>
        </p:nvSpPr>
        <p:spPr bwMode="gray">
          <a:xfrm rot="21409937">
            <a:off x="6638498" y="5044142"/>
            <a:ext cx="2497015" cy="376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2800" b="1" dirty="0">
                <a:solidFill>
                  <a:srgbClr val="F29400"/>
                </a:solidFill>
              </a:rPr>
              <a:t>Erweiterungen</a:t>
            </a:r>
          </a:p>
        </p:txBody>
      </p:sp>
      <p:pic>
        <p:nvPicPr>
          <p:cNvPr id="28" name="Grafik 27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592AB8A7-258C-A030-14A6-C29CA14E9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736" r="3120" b="994"/>
          <a:stretch/>
        </p:blipFill>
        <p:spPr>
          <a:xfrm>
            <a:off x="240323" y="5792800"/>
            <a:ext cx="3458306" cy="32302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1CD777DD-3BE3-1F44-1AAE-4C120285C449}"/>
              </a:ext>
            </a:extLst>
          </p:cNvPr>
          <p:cNvSpPr txBox="1"/>
          <p:nvPr/>
        </p:nvSpPr>
        <p:spPr bwMode="gray">
          <a:xfrm>
            <a:off x="3877407" y="5877885"/>
            <a:ext cx="3194539" cy="3282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1400" dirty="0">
                <a:solidFill>
                  <a:srgbClr val="F29400"/>
                </a:solidFill>
              </a:rPr>
              <a:t>(5) </a:t>
            </a:r>
            <a:r>
              <a:rPr lang="de-DE" sz="1400" dirty="0" err="1"/>
              <a:t>step</a:t>
            </a:r>
            <a:r>
              <a:rPr lang="de-DE" sz="1400" dirty="0"/>
              <a:t>()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BDF5482-27D7-1AD5-F468-A7B4C4B3A589}"/>
              </a:ext>
            </a:extLst>
          </p:cNvPr>
          <p:cNvSpPr txBox="1"/>
          <p:nvPr/>
        </p:nvSpPr>
        <p:spPr bwMode="gray">
          <a:xfrm>
            <a:off x="263770" y="1446286"/>
            <a:ext cx="3194539" cy="3282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F29400"/>
                </a:solidFill>
              </a:rPr>
              <a:t>(4) </a:t>
            </a:r>
            <a:r>
              <a:rPr lang="de-DE" dirty="0" err="1"/>
              <a:t>change_color_on_move</a:t>
            </a:r>
            <a:r>
              <a:rPr lang="de-DE" dirty="0"/>
              <a:t>()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10A4BB6F-69E2-A1D6-F355-2529646E4C4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296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Grids </a:t>
            </a:r>
            <a:r>
              <a:rPr lang="de-DE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∩</a:t>
            </a:r>
            <a:r>
              <a:rPr lang="de-DE" dirty="0"/>
              <a:t> Ants </a:t>
            </a:r>
            <a:r>
              <a:rPr lang="de-DE" b="0" i="0" u="none" strike="noStrike" dirty="0">
                <a:effectLst/>
                <a:latin typeface="Google Sans"/>
              </a:rPr>
              <a:t>⊂ </a:t>
            </a:r>
            <a:r>
              <a:rPr lang="de-DE" b="0" i="0" u="sng" strike="noStrike" dirty="0">
                <a:solidFill>
                  <a:srgbClr val="F29400"/>
                </a:solidFill>
                <a:effectLst/>
                <a:latin typeface="Google Sans"/>
              </a:rPr>
              <a:t>Model</a:t>
            </a:r>
            <a:endParaRPr lang="de-DE" u="sng" dirty="0">
              <a:solidFill>
                <a:srgbClr val="F2940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 dirty="0"/>
              <a:t>Präsentationstitel | Verfasser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7</a:t>
            </a:fld>
            <a:endParaRPr lang="de-DE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Basis-Implementierung mit Mesa</a:t>
            </a:r>
          </a:p>
        </p:txBody>
      </p:sp>
      <p:sp>
        <p:nvSpPr>
          <p:cNvPr id="8" name="AutoShape 2" descr="\cap ">
            <a:extLst>
              <a:ext uri="{FF2B5EF4-FFF2-40B4-BE49-F238E27FC236}">
                <a16:creationId xmlns:a16="http://schemas.microsoft.com/office/drawing/2014/main" id="{D366E527-F464-9193-50BF-365B36F697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\cap ">
            <a:extLst>
              <a:ext uri="{FF2B5EF4-FFF2-40B4-BE49-F238E27FC236}">
                <a16:creationId xmlns:a16="http://schemas.microsoft.com/office/drawing/2014/main" id="{22BD78DD-362D-30F8-4B4E-9A8A3FF83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395A82D5-5CCF-9EE5-C21D-FE7FCF8B1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18" y="1676479"/>
            <a:ext cx="4366292" cy="324147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AE3491F-8F9B-683E-E5FB-9AB0088400DA}"/>
              </a:ext>
            </a:extLst>
          </p:cNvPr>
          <p:cNvSpPr txBox="1"/>
          <p:nvPr/>
        </p:nvSpPr>
        <p:spPr bwMode="gray">
          <a:xfrm>
            <a:off x="3580148" y="2890650"/>
            <a:ext cx="1565030" cy="11489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Ant-Agenten 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mittig 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platzieren</a:t>
            </a:r>
          </a:p>
        </p:txBody>
      </p:sp>
      <p:pic>
        <p:nvPicPr>
          <p:cNvPr id="18" name="Grafik 17" descr="Ein Bild, das Schwarz, Schwarzweiß, Design enthält.&#10;&#10;Automatisch generierte Beschreibung">
            <a:extLst>
              <a:ext uri="{FF2B5EF4-FFF2-40B4-BE49-F238E27FC236}">
                <a16:creationId xmlns:a16="http://schemas.microsoft.com/office/drawing/2014/main" id="{D7473DE5-6F20-9216-8A06-655E1BC1A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783" y="2942979"/>
            <a:ext cx="490404" cy="908538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EAE0A78-10D8-F18C-5947-ACFEC70A86AA}"/>
              </a:ext>
            </a:extLst>
          </p:cNvPr>
          <p:cNvSpPr txBox="1"/>
          <p:nvPr/>
        </p:nvSpPr>
        <p:spPr bwMode="gray">
          <a:xfrm>
            <a:off x="5051138" y="3732839"/>
            <a:ext cx="3417277" cy="6916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F29400"/>
                </a:solidFill>
              </a:rPr>
              <a:t>(3)</a:t>
            </a:r>
            <a:r>
              <a:rPr lang="de-DE" dirty="0"/>
              <a:t> Gesamtes </a:t>
            </a:r>
            <a:r>
              <a:rPr lang="de-DE" dirty="0" err="1"/>
              <a:t>Grid</a:t>
            </a:r>
            <a:r>
              <a:rPr lang="de-DE" dirty="0"/>
              <a:t> mit Weißen 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 err="1"/>
              <a:t>Grid</a:t>
            </a:r>
            <a:r>
              <a:rPr lang="de-DE" dirty="0"/>
              <a:t>-Agenten besiedeln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8DFCF47-01EF-DCB2-1385-E671B78FD3B6}"/>
              </a:ext>
            </a:extLst>
          </p:cNvPr>
          <p:cNvSpPr txBox="1"/>
          <p:nvPr/>
        </p:nvSpPr>
        <p:spPr bwMode="gray">
          <a:xfrm>
            <a:off x="5046955" y="1748311"/>
            <a:ext cx="2759277" cy="8421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F29400"/>
                </a:solidFill>
              </a:rPr>
              <a:t>(1)</a:t>
            </a:r>
            <a:r>
              <a:rPr lang="de-DE" dirty="0"/>
              <a:t> Personal </a:t>
            </a:r>
            <a:r>
              <a:rPr lang="de-DE" dirty="0" err="1"/>
              <a:t>choice</a:t>
            </a:r>
            <a:r>
              <a:rPr lang="de-DE" dirty="0"/>
              <a:t>: </a:t>
            </a:r>
            <a:r>
              <a:rPr lang="de-DE" dirty="0" err="1"/>
              <a:t>torus</a:t>
            </a:r>
            <a:r>
              <a:rPr lang="de-DE" dirty="0"/>
              <a:t> für Interessantere Resultate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682ACDC3-835B-9EBD-42F1-3E15433C8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00" y="5415071"/>
            <a:ext cx="7772400" cy="577342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61E5F488-0571-DC3F-BE26-EF0CBA7DF4CD}"/>
              </a:ext>
            </a:extLst>
          </p:cNvPr>
          <p:cNvSpPr txBox="1"/>
          <p:nvPr/>
        </p:nvSpPr>
        <p:spPr bwMode="gray">
          <a:xfrm>
            <a:off x="405000" y="5079108"/>
            <a:ext cx="4319955" cy="591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u="sng" dirty="0">
                <a:solidFill>
                  <a:srgbClr val="F29400"/>
                </a:solidFill>
              </a:rPr>
              <a:t>Visualisierung und Server </a:t>
            </a:r>
            <a:r>
              <a:rPr lang="de-DE" u="sng" dirty="0" err="1">
                <a:solidFill>
                  <a:srgbClr val="F29400"/>
                </a:solidFill>
              </a:rPr>
              <a:t>vorberiten</a:t>
            </a:r>
            <a:r>
              <a:rPr lang="de-DE" u="sng" dirty="0">
                <a:solidFill>
                  <a:srgbClr val="F29400"/>
                </a:solidFill>
              </a:rPr>
              <a:t>: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BB1D309-1143-37BD-92E3-805ECDD40E20}"/>
              </a:ext>
            </a:extLst>
          </p:cNvPr>
          <p:cNvSpPr txBox="1"/>
          <p:nvPr/>
        </p:nvSpPr>
        <p:spPr bwMode="gray">
          <a:xfrm>
            <a:off x="5046954" y="2790195"/>
            <a:ext cx="2759277" cy="8421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F29400"/>
                </a:solidFill>
              </a:rPr>
              <a:t>(2) Erweiterung: </a:t>
            </a:r>
            <a:r>
              <a:rPr lang="de-DE" dirty="0"/>
              <a:t>mehrere Ants platzierbar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BAE86CF8-776A-5F87-0614-84A9C44ABA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23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…der Basis-Implementierung </a:t>
            </a:r>
            <a:r>
              <a:rPr lang="de-DE" b="1" dirty="0"/>
              <a:t>(L,R)</a:t>
            </a:r>
            <a:endParaRPr lang="de-DE" b="1" dirty="0">
              <a:solidFill>
                <a:srgbClr val="F2940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 dirty="0"/>
              <a:t>Präsentationstitel | Verfasser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8</a:t>
            </a:fld>
            <a:endParaRPr lang="de-DE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Ergebnisse…</a:t>
            </a:r>
          </a:p>
        </p:txBody>
      </p:sp>
      <p:sp>
        <p:nvSpPr>
          <p:cNvPr id="8" name="AutoShape 2" descr="\cap ">
            <a:extLst>
              <a:ext uri="{FF2B5EF4-FFF2-40B4-BE49-F238E27FC236}">
                <a16:creationId xmlns:a16="http://schemas.microsoft.com/office/drawing/2014/main" id="{D366E527-F464-9193-50BF-365B36F697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\cap ">
            <a:extLst>
              <a:ext uri="{FF2B5EF4-FFF2-40B4-BE49-F238E27FC236}">
                <a16:creationId xmlns:a16="http://schemas.microsoft.com/office/drawing/2014/main" id="{22BD78DD-362D-30F8-4B4E-9A8A3FF83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 descr="Ein Bild, das Zeichnung, Entwurf, weiß, Muster enthält.&#10;&#10;Automatisch generierte Beschreibung">
            <a:extLst>
              <a:ext uri="{FF2B5EF4-FFF2-40B4-BE49-F238E27FC236}">
                <a16:creationId xmlns:a16="http://schemas.microsoft.com/office/drawing/2014/main" id="{AD27EA94-D684-D35A-8F8F-CF3F00DBD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9" y="1642671"/>
            <a:ext cx="2872154" cy="28721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1A0248CB-78A6-B69E-F540-E02CB6C3ED4C}"/>
              </a:ext>
            </a:extLst>
          </p:cNvPr>
          <p:cNvSpPr txBox="1"/>
          <p:nvPr/>
        </p:nvSpPr>
        <p:spPr bwMode="gray">
          <a:xfrm>
            <a:off x="520422" y="4953000"/>
            <a:ext cx="2996501" cy="10081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u="sng" dirty="0">
                <a:solidFill>
                  <a:srgbClr val="F29400"/>
                </a:solidFill>
              </a:rPr>
              <a:t>sog. Highway: </a:t>
            </a:r>
            <a:r>
              <a:rPr lang="de-DE" dirty="0"/>
              <a:t>Rekursives Muster das unendlich lang ausgeführt wird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4F6FB7CD-E7C0-81A9-A020-60A0666E1C29}"/>
                  </a:ext>
                </a:extLst>
              </p14:cNvPr>
              <p14:cNvContentPartPr/>
              <p14:nvPr/>
            </p14:nvContentPartPr>
            <p14:xfrm>
              <a:off x="559662" y="3687203"/>
              <a:ext cx="967320" cy="93384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4F6FB7CD-E7C0-81A9-A020-60A0666E1C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662" y="3669563"/>
                <a:ext cx="1002960" cy="9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0E819CDA-6513-3E33-64A9-276B11657BA5}"/>
              </a:ext>
            </a:extLst>
          </p:cNvPr>
          <p:cNvGrpSpPr/>
          <p:nvPr/>
        </p:nvGrpSpPr>
        <p:grpSpPr>
          <a:xfrm>
            <a:off x="1461102" y="4344203"/>
            <a:ext cx="206280" cy="568440"/>
            <a:chOff x="1461102" y="4344203"/>
            <a:chExt cx="206280" cy="56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1AF03E44-E04F-A2EC-101B-9CCD49E9596E}"/>
                    </a:ext>
                  </a:extLst>
                </p14:cNvPr>
                <p14:cNvContentPartPr/>
                <p14:nvPr/>
              </p14:nvContentPartPr>
              <p14:xfrm>
                <a:off x="1497102" y="4351763"/>
                <a:ext cx="161280" cy="5608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1AF03E44-E04F-A2EC-101B-9CCD49E9596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9462" y="4334123"/>
                  <a:ext cx="19692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192E0107-EC70-BC9D-FF6F-784F06042D35}"/>
                    </a:ext>
                  </a:extLst>
                </p14:cNvPr>
                <p14:cNvContentPartPr/>
                <p14:nvPr/>
              </p14:nvContentPartPr>
              <p14:xfrm>
                <a:off x="1461102" y="4362923"/>
                <a:ext cx="41760" cy="291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192E0107-EC70-BC9D-FF6F-784F06042D3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43102" y="4344923"/>
                  <a:ext cx="774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A538FD1F-3C9E-B823-C220-10DA715F9D35}"/>
                    </a:ext>
                  </a:extLst>
                </p14:cNvPr>
                <p14:cNvContentPartPr/>
                <p14:nvPr/>
              </p14:nvContentPartPr>
              <p14:xfrm>
                <a:off x="1496742" y="4344203"/>
                <a:ext cx="170640" cy="2448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A538FD1F-3C9E-B823-C220-10DA715F9D3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78742" y="4326563"/>
                  <a:ext cx="206280" cy="60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DDA75831-B69E-DA37-E052-03C7A37F75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A91B7E2-0756-C23C-59A2-3A4E2EE86ED1}"/>
              </a:ext>
            </a:extLst>
          </p:cNvPr>
          <p:cNvSpPr txBox="1"/>
          <p:nvPr/>
        </p:nvSpPr>
        <p:spPr bwMode="gray">
          <a:xfrm>
            <a:off x="4114800" y="1814189"/>
            <a:ext cx="4536831" cy="10961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F29400"/>
                </a:solidFill>
              </a:rPr>
              <a:t>(1) </a:t>
            </a:r>
            <a:r>
              <a:rPr lang="de-DE" b="1" dirty="0"/>
              <a:t>Chaotisch bis </a:t>
            </a:r>
            <a:r>
              <a:rPr lang="de-DE" dirty="0"/>
              <a:t>ca. 10.000 </a:t>
            </a:r>
            <a:r>
              <a:rPr lang="de-DE" dirty="0" err="1"/>
              <a:t>steps</a:t>
            </a:r>
            <a:r>
              <a:rPr lang="de-DE" dirty="0"/>
              <a:t>, </a:t>
            </a:r>
            <a:r>
              <a:rPr lang="de-DE" b="1" dirty="0"/>
              <a:t>danach      wiederholt</a:t>
            </a:r>
            <a:r>
              <a:rPr lang="de-DE" dirty="0"/>
              <a:t> sich ein Pattern aus 104 </a:t>
            </a:r>
            <a:r>
              <a:rPr lang="de-DE" dirty="0" err="1"/>
              <a:t>steps</a:t>
            </a:r>
            <a:endParaRPr lang="de-DE" dirty="0"/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F29400"/>
                </a:solidFill>
              </a:rPr>
              <a:t>-&gt;</a:t>
            </a:r>
            <a:r>
              <a:rPr lang="de-DE" dirty="0"/>
              <a:t> </a:t>
            </a:r>
            <a:r>
              <a:rPr lang="de-DE" b="1" dirty="0"/>
              <a:t>neues Verhalten emergiert 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23D32865-D575-69A3-7802-A59B79472885}"/>
              </a:ext>
            </a:extLst>
          </p:cNvPr>
          <p:cNvSpPr txBox="1"/>
          <p:nvPr/>
        </p:nvSpPr>
        <p:spPr bwMode="gray">
          <a:xfrm>
            <a:off x="3985846" y="3317631"/>
            <a:ext cx="4636700" cy="13034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F29400"/>
                </a:solidFill>
              </a:rPr>
              <a:t>(2) </a:t>
            </a:r>
            <a:r>
              <a:rPr lang="de-DE" b="1" dirty="0"/>
              <a:t>Chaotische</a:t>
            </a:r>
            <a:r>
              <a:rPr lang="de-DE" dirty="0"/>
              <a:t> Bewegungsmuster -&gt; </a:t>
            </a:r>
            <a:r>
              <a:rPr lang="de-DE" b="1" dirty="0"/>
              <a:t>geordnetes und strukturiertes</a:t>
            </a:r>
            <a:r>
              <a:rPr lang="de-DE" dirty="0"/>
              <a:t> Bewegungsmuster</a:t>
            </a:r>
          </a:p>
        </p:txBody>
      </p:sp>
    </p:spTree>
    <p:extLst>
      <p:ext uri="{BB962C8B-B14F-4D97-AF65-F5344CB8AC3E}">
        <p14:creationId xmlns:p14="http://schemas.microsoft.com/office/powerpoint/2010/main" val="145877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…der Implementierung mit </a:t>
            </a:r>
            <a:r>
              <a:rPr lang="de-DE" b="1" dirty="0"/>
              <a:t>mehreren Ameisen</a:t>
            </a:r>
            <a:endParaRPr lang="de-DE" b="1" dirty="0">
              <a:solidFill>
                <a:srgbClr val="F2940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25898-C3C1-BDBF-193E-F1FBA76A2F9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94E3042-2D42-4887-B710-6A504077A7CF}" type="datetime4">
              <a:rPr lang="de-DE" noProof="0" smtClean="0"/>
              <a:t>6. März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 dirty="0"/>
              <a:t>Präsentationstitel | Verfasser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C579-E2F7-79A6-DEF4-73197D2B8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9</a:t>
            </a:fld>
            <a:endParaRPr lang="de-DE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Ergebnisse…</a:t>
            </a:r>
          </a:p>
        </p:txBody>
      </p:sp>
      <p:sp>
        <p:nvSpPr>
          <p:cNvPr id="8" name="AutoShape 2" descr="\cap ">
            <a:extLst>
              <a:ext uri="{FF2B5EF4-FFF2-40B4-BE49-F238E27FC236}">
                <a16:creationId xmlns:a16="http://schemas.microsoft.com/office/drawing/2014/main" id="{D366E527-F464-9193-50BF-365B36F697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\cap ">
            <a:extLst>
              <a:ext uri="{FF2B5EF4-FFF2-40B4-BE49-F238E27FC236}">
                <a16:creationId xmlns:a16="http://schemas.microsoft.com/office/drawing/2014/main" id="{22BD78DD-362D-30F8-4B4E-9A8A3FF83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1A708B72-A242-5C17-D9E1-BA8ADDDA89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Ein Bild, das Entwurf, Muster enthält.&#10;&#10;Automatisch generierte Beschreibung">
            <a:extLst>
              <a:ext uri="{FF2B5EF4-FFF2-40B4-BE49-F238E27FC236}">
                <a16:creationId xmlns:a16="http://schemas.microsoft.com/office/drawing/2014/main" id="{5CE89C4A-F951-193F-4A94-BE6584C03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00" y="1550377"/>
            <a:ext cx="3874477" cy="38744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AD4FFAC-CA7A-8778-5CAE-46BA9BFD486C}"/>
              </a:ext>
            </a:extLst>
          </p:cNvPr>
          <p:cNvSpPr txBox="1"/>
          <p:nvPr/>
        </p:nvSpPr>
        <p:spPr bwMode="gray">
          <a:xfrm>
            <a:off x="4876800" y="1975338"/>
            <a:ext cx="3629292" cy="12543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20 </a:t>
            </a:r>
            <a:r>
              <a:rPr lang="de-DE" dirty="0" err="1"/>
              <a:t>Langton´s</a:t>
            </a:r>
            <a:r>
              <a:rPr lang="de-DE" dirty="0"/>
              <a:t> Ant- Agenten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1A4ADAB-A460-FBEA-3E24-6E063ADA5660}"/>
              </a:ext>
            </a:extLst>
          </p:cNvPr>
          <p:cNvSpPr txBox="1"/>
          <p:nvPr/>
        </p:nvSpPr>
        <p:spPr bwMode="gray">
          <a:xfrm>
            <a:off x="4982307" y="2942492"/>
            <a:ext cx="3030415" cy="1078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Torus </a:t>
            </a:r>
            <a:r>
              <a:rPr lang="de-DE" dirty="0" err="1"/>
              <a:t>Grid</a:t>
            </a:r>
            <a:r>
              <a:rPr lang="de-DE" dirty="0"/>
              <a:t> + mehrere Highways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60DC2C8F-0C20-0F6E-E4C9-066CDA4FE710}"/>
                  </a:ext>
                </a:extLst>
              </p14:cNvPr>
              <p14:cNvContentPartPr/>
              <p14:nvPr/>
            </p14:nvContentPartPr>
            <p14:xfrm>
              <a:off x="595302" y="1456643"/>
              <a:ext cx="1343160" cy="104688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60DC2C8F-0C20-0F6E-E4C9-066CDA4FE7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662" y="1438643"/>
                <a:ext cx="1378800" cy="10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D2CFEC89-8FDD-39E0-7195-263E420B9DF2}"/>
                  </a:ext>
                </a:extLst>
              </p14:cNvPr>
              <p14:cNvContentPartPr/>
              <p14:nvPr/>
            </p14:nvContentPartPr>
            <p14:xfrm>
              <a:off x="2875182" y="1463843"/>
              <a:ext cx="1440000" cy="115632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D2CFEC89-8FDD-39E0-7195-263E420B9D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7182" y="1446203"/>
                <a:ext cx="1475640" cy="11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B9A4E21-C30A-4924-4044-4D407EF94DCD}"/>
                  </a:ext>
                </a:extLst>
              </p14:cNvPr>
              <p14:cNvContentPartPr/>
              <p14:nvPr/>
            </p14:nvContentPartPr>
            <p14:xfrm>
              <a:off x="3700302" y="4994723"/>
              <a:ext cx="839880" cy="69768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B9A4E21-C30A-4924-4044-4D407EF94D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82662" y="4976723"/>
                <a:ext cx="875520" cy="73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354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TH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sz="14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 cap="rnd" cmpd="sng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85750" indent="-285750" algn="l">
          <a:lnSpc>
            <a:spcPct val="90000"/>
          </a:lnSpc>
          <a:spcAft>
            <a:spcPts val="1000"/>
          </a:spcAft>
          <a:buClr>
            <a:schemeClr val="accent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707</Words>
  <Application>Microsoft Macintosh PowerPoint</Application>
  <PresentationFormat>On-screen Show (4:3)</PresentationFormat>
  <Paragraphs>156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Google Sans</vt:lpstr>
      <vt:lpstr>Meta OT</vt:lpstr>
      <vt:lpstr>Baskerville Old Face</vt:lpstr>
      <vt:lpstr>Arial</vt:lpstr>
      <vt:lpstr>OTH</vt:lpstr>
      <vt:lpstr>Herzlich Willkommen</vt:lpstr>
      <vt:lpstr>Gliederung | Agenda</vt:lpstr>
      <vt:lpstr>Christopher Langton</vt:lpstr>
      <vt:lpstr>Basis-Implementierung mit Mesa</vt:lpstr>
      <vt:lpstr>Basis-Implementierung mit Mesa</vt:lpstr>
      <vt:lpstr>Basis-Implementierung mit Mesa</vt:lpstr>
      <vt:lpstr>Basis-Implementierung mit Mesa</vt:lpstr>
      <vt:lpstr>Ergebnisse…</vt:lpstr>
      <vt:lpstr>Ergebnisse…</vt:lpstr>
      <vt:lpstr>Ergebnisse</vt:lpstr>
      <vt:lpstr>Zusammenfassung </vt:lpstr>
      <vt:lpstr>Vielen Dank &amp; lets increase the model size </vt:lpstr>
    </vt:vector>
  </TitlesOfParts>
  <Company>Ostbayerische Technische Hochschule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 Master</dc:title>
  <dc:creator>PresentationLoad</dc:creator>
  <dc:description/>
  <cp:lastModifiedBy>Nils Baierl</cp:lastModifiedBy>
  <cp:revision>1832</cp:revision>
  <dcterms:created xsi:type="dcterms:W3CDTF">2015-11-26T10:37:47Z</dcterms:created>
  <dcterms:modified xsi:type="dcterms:W3CDTF">2024-03-06T10:03:36Z</dcterms:modified>
</cp:coreProperties>
</file>